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6"/>
  </p:notesMasterIdLst>
  <p:sldIdLst>
    <p:sldId id="257" r:id="rId2"/>
    <p:sldId id="258" r:id="rId3"/>
    <p:sldId id="261" r:id="rId4"/>
    <p:sldId id="262" r:id="rId5"/>
    <p:sldId id="264" r:id="rId6"/>
    <p:sldId id="265" r:id="rId7"/>
    <p:sldId id="267" r:id="rId8"/>
    <p:sldId id="312" r:id="rId9"/>
    <p:sldId id="315" r:id="rId10"/>
    <p:sldId id="316" r:id="rId11"/>
    <p:sldId id="317" r:id="rId12"/>
    <p:sldId id="269" r:id="rId13"/>
    <p:sldId id="309" r:id="rId14"/>
    <p:sldId id="310" r:id="rId15"/>
    <p:sldId id="318" r:id="rId16"/>
    <p:sldId id="320" r:id="rId17"/>
    <p:sldId id="270" r:id="rId18"/>
    <p:sldId id="324" r:id="rId19"/>
    <p:sldId id="321" r:id="rId20"/>
    <p:sldId id="322" r:id="rId21"/>
    <p:sldId id="274" r:id="rId22"/>
    <p:sldId id="297" r:id="rId23"/>
    <p:sldId id="298" r:id="rId24"/>
    <p:sldId id="299" r:id="rId25"/>
    <p:sldId id="300" r:id="rId26"/>
    <p:sldId id="303" r:id="rId27"/>
    <p:sldId id="302" r:id="rId28"/>
    <p:sldId id="271" r:id="rId29"/>
    <p:sldId id="308" r:id="rId30"/>
    <p:sldId id="325" r:id="rId31"/>
    <p:sldId id="326" r:id="rId32"/>
    <p:sldId id="327" r:id="rId33"/>
    <p:sldId id="328" r:id="rId34"/>
    <p:sldId id="330" r:id="rId35"/>
    <p:sldId id="323" r:id="rId36"/>
    <p:sldId id="331" r:id="rId37"/>
    <p:sldId id="273" r:id="rId38"/>
    <p:sldId id="290" r:id="rId39"/>
    <p:sldId id="291" r:id="rId40"/>
    <p:sldId id="292" r:id="rId41"/>
    <p:sldId id="294" r:id="rId42"/>
    <p:sldId id="275" r:id="rId43"/>
    <p:sldId id="304" r:id="rId44"/>
    <p:sldId id="329" r:id="rId45"/>
  </p:sldIdLst>
  <p:sldSz cx="9144000" cy="6858000" type="screen4x3"/>
  <p:notesSz cx="6797675" cy="9926638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272" userDrawn="1">
          <p15:clr>
            <a:srgbClr val="A4A3A4"/>
          </p15:clr>
        </p15:guide>
        <p15:guide id="4" pos="5488" userDrawn="1">
          <p15:clr>
            <a:srgbClr val="A4A3A4"/>
          </p15:clr>
        </p15:guide>
        <p15:guide id="5" orient="horz" pos="278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3AB"/>
    <a:srgbClr val="234CD0"/>
    <a:srgbClr val="34373C"/>
    <a:srgbClr val="838387"/>
    <a:srgbClr val="BBBCBE"/>
    <a:srgbClr val="1BD23F"/>
    <a:srgbClr val="43474E"/>
    <a:srgbClr val="00D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6098" autoAdjust="0"/>
    <p:restoredTop sz="94645" autoAdjust="0"/>
  </p:normalViewPr>
  <p:slideViewPr>
    <p:cSldViewPr snapToObjects="1">
      <p:cViewPr>
        <p:scale>
          <a:sx n="150" d="100"/>
          <a:sy n="150" d="100"/>
        </p:scale>
        <p:origin x="-504" y="474"/>
      </p:cViewPr>
      <p:guideLst>
        <p:guide orient="horz" pos="2160"/>
        <p:guide orient="horz" pos="278"/>
        <p:guide orient="horz" pos="4042"/>
        <p:guide pos="2880"/>
        <p:guide pos="272"/>
        <p:guide pos="54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CA206-4A11-2344-808E-5A2199518838}" type="datetimeFigureOut">
              <a:rPr lang="en-US" smtClean="0"/>
              <a:t>12/23/2015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6A3D3-5696-1045-B255-4596FCF9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3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6BB00-6AED-1143-BFA9-8BECA54B224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987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6A3D3-5696-1045-B255-4596FCF948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5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6A3D3-5696-1045-B255-4596FCF948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5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6BB00-6AED-1143-BFA9-8BECA54B224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98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4CA-C95F-E54D-9E5F-83678DE2A3B8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1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F00C-C7A9-C448-ABD7-6AFA07EBC2CE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853D-CB8A-A44A-B190-661ACBD76390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1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78037-2EFE-C44B-B51A-15855A56253F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640C-2085-D54B-8C69-39F98CCAD277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9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53B4-182A-D74E-B1A2-B9C41DB7937B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5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E71B-31DE-014E-BC78-4A8F4A624109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3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85132-1340-AC43-B117-BC3237E853A8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7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743A-924E-FF41-A16E-C5B75EB0570B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5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3A31-8D0E-5D43-869E-2D311ACD5D87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800B9-A6BF-C147-850C-F4BDD18FD30D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8811D-73BD-474B-8F7A-FE3082F61B08}" type="datetime1">
              <a:rPr lang="ko-KR" altLang="en-US" smtClean="0"/>
              <a:t>2015-12-23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B5FC8-F796-1640-A67C-4E27C8132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2.jp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2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2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5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3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92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3.png"/><Relationship Id="rId5" Type="http://schemas.openxmlformats.org/officeDocument/2006/relationships/image" Target="../media/image7.tiff"/><Relationship Id="rId10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851" y="1318377"/>
            <a:ext cx="6073273" cy="1849727"/>
          </a:xfrm>
          <a:prstGeom prst="rect">
            <a:avLst/>
          </a:prstGeom>
          <a:noFill/>
        </p:spPr>
        <p:txBody>
          <a:bodyPr wrap="square" lIns="33518" tIns="16759" rIns="33518" bIns="16759" rtlCol="0">
            <a:spAutoFit/>
          </a:bodyPr>
          <a:lstStyle/>
          <a:p>
            <a:r>
              <a:rPr lang="ko-KR" altLang="en-US" sz="44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네이버 카페 </a:t>
            </a:r>
            <a:r>
              <a:rPr lang="en-US" altLang="ko-KR" sz="44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SDK</a:t>
            </a:r>
          </a:p>
          <a:p>
            <a:r>
              <a:rPr lang="ko-KR" altLang="en-US" sz="44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디자인 가이드</a:t>
            </a:r>
            <a:endParaRPr lang="en-US" altLang="ko-KR" sz="44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2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r>
              <a:rPr lang="en-US" altLang="ko-KR" sz="12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iOS </a:t>
            </a:r>
            <a:r>
              <a:rPr lang="ko-KR" altLang="en-US" sz="12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애플리케이션</a:t>
            </a:r>
            <a:r>
              <a:rPr lang="en-US" altLang="ko-KR" sz="12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(640 x 1136dp, Retina </a:t>
            </a:r>
            <a:r>
              <a:rPr lang="ko-KR" altLang="en-US" sz="12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디스플레이</a:t>
            </a:r>
            <a:r>
              <a:rPr lang="en-US" altLang="ko-KR" sz="12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) </a:t>
            </a:r>
            <a:endParaRPr lang="en-US" sz="1200" dirty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1800" y="6156758"/>
            <a:ext cx="828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242003"/>
            <a:ext cx="561674" cy="223130"/>
          </a:xfrm>
          <a:prstGeom prst="rect">
            <a:avLst/>
          </a:prstGeom>
          <a:noFill/>
        </p:spPr>
        <p:txBody>
          <a:bodyPr wrap="none" lIns="68571" tIns="34286" rIns="68571" bIns="34286" rtlCol="0">
            <a:spAutoFit/>
          </a:bodyPr>
          <a:lstStyle/>
          <a:p>
            <a:r>
              <a:rPr lang="en-US" sz="1000" dirty="0" err="1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Ver</a:t>
            </a:r>
            <a:r>
              <a:rPr lang="en-US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1.0</a:t>
            </a:r>
            <a:endParaRPr lang="en-US" sz="1000" dirty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6" name="Picture 5" descr="na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50" y="6311316"/>
            <a:ext cx="60075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5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135497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2.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공통 레이아웃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2.3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글꼴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482759"/>
              </p:ext>
            </p:extLst>
          </p:nvPr>
        </p:nvGraphicFramePr>
        <p:xfrm>
          <a:off x="4427983" y="980448"/>
          <a:ext cx="4429443" cy="46271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Bold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목록 제목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18dp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게시글 제목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18dp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게시글 정보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“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별명 입력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”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2/Gray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글자 수 정보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18dp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별명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18dp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#</a:t>
                      </a:r>
                      <a:r>
                        <a:rPr lang="is-I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2e65d9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별명 사용 가능 여부 안내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Bold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18dp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 제목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9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18dp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오른쪽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안내 문구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10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67" y="1362993"/>
            <a:ext cx="2880000" cy="14095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762984" y="1456765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8824" y="1456765"/>
            <a:ext cx="1509058" cy="295835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7067" y="980448"/>
            <a:ext cx="1250597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1.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리스트 텍스트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31624" y="2060848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823" y="2083262"/>
            <a:ext cx="2659529" cy="22515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31624" y="237566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8823" y="2398078"/>
            <a:ext cx="2659529" cy="22515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7" y="3212976"/>
            <a:ext cx="2913488" cy="8640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187624" y="3265273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8823" y="3257802"/>
            <a:ext cx="888801" cy="22515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509459" y="3377856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20658" y="3370378"/>
            <a:ext cx="888801" cy="22515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87624" y="3502659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8823" y="3529451"/>
            <a:ext cx="888801" cy="175961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176940" y="3840223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75656" y="3832745"/>
            <a:ext cx="1701411" cy="22515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67" y="5229200"/>
            <a:ext cx="2476800" cy="50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24" y="4797152"/>
            <a:ext cx="979200" cy="50400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1345759" y="4941168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8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8823" y="4933697"/>
            <a:ext cx="1046936" cy="22515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790060" y="5358632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9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8822" y="5351161"/>
            <a:ext cx="2491237" cy="22515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90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135497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2.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공통 레이아웃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2.4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버튼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11</a:t>
            </a:fld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3" name="Picture 2" descr="gl_btn_back_dim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6" y="1412736"/>
            <a:ext cx="720000" cy="720000"/>
          </a:xfrm>
          <a:prstGeom prst="rect">
            <a:avLst/>
          </a:prstGeom>
        </p:spPr>
      </p:pic>
      <p:pic>
        <p:nvPicPr>
          <p:cNvPr id="4" name="Picture 3" descr="gl_btn_flreply_dim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70" y="1412736"/>
            <a:ext cx="720000" cy="720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97067" y="980448"/>
            <a:ext cx="1250597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1.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플로팅 버튼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5" name="Picture 4" descr="gl_btn_flwrite_norm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34" y="1412736"/>
            <a:ext cx="720000" cy="720000"/>
          </a:xfrm>
          <a:prstGeom prst="rect">
            <a:avLst/>
          </a:prstGeom>
        </p:spPr>
      </p:pic>
      <p:pic>
        <p:nvPicPr>
          <p:cNvPr id="6" name="Picture 5" descr="gl_btn_flsearch_norm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2" y="2275420"/>
            <a:ext cx="720000" cy="7200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97067" y="3933056"/>
            <a:ext cx="1250597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2. </a:t>
            </a:r>
            <a:r>
              <a:rPr lang="ko-KR" altLang="en-US" sz="80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사각형 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버튼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13" name="Picture 12" descr="gl_btn_flpic_dimm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66" y="2276872"/>
            <a:ext cx="720000" cy="720000"/>
          </a:xfrm>
          <a:prstGeom prst="rect">
            <a:avLst/>
          </a:prstGeom>
        </p:spPr>
      </p:pic>
      <p:pic>
        <p:nvPicPr>
          <p:cNvPr id="15" name="Picture 14" descr="gl_btn_flmov_dimm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28" y="2275420"/>
            <a:ext cx="720000" cy="720000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015206"/>
              </p:ext>
            </p:extLst>
          </p:nvPr>
        </p:nvGraphicFramePr>
        <p:xfrm>
          <a:off x="4427983" y="980448"/>
          <a:ext cx="4429443" cy="10563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</a:t>
                      </a:r>
                      <a:r>
                        <a:rPr lang="en-US" altLang="ko-KR" sz="600" b="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xxxxx</a:t>
                      </a:r>
                      <a:r>
                        <a:rPr lang="en-US" altLang="ko-KR" sz="600" b="1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플로팅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baseline="0" dirty="0" smtClean="0">
                          <a:solidFill>
                            <a:srgbClr val="000000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</a:t>
                      </a:r>
                      <a:r>
                        <a:rPr lang="en-US" altLang="ko-KR" sz="600" b="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xxxxx</a:t>
                      </a:r>
                      <a:r>
                        <a:rPr lang="en-US" altLang="ko-KR" sz="600" b="1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@2x</a:t>
                      </a:r>
                      <a:r>
                        <a:rPr lang="en-US" altLang="ko-KR" sz="600" b="1" baseline="0" dirty="0" smtClean="0">
                          <a:solidFill>
                            <a:srgbClr val="000000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가변형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baseline="0" dirty="0" smtClean="0">
                          <a:solidFill>
                            <a:srgbClr val="000000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</a:t>
                      </a:r>
                      <a:r>
                        <a:rPr lang="en-US" altLang="ko-KR" sz="600" b="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xxxxx</a:t>
                      </a:r>
                      <a:r>
                        <a:rPr lang="en-US" altLang="ko-KR" sz="600" b="1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@2x</a:t>
                      </a:r>
                      <a:r>
                        <a:rPr lang="en-US" altLang="ko-KR" sz="600" b="1" baseline="0" dirty="0" smtClean="0">
                          <a:solidFill>
                            <a:srgbClr val="000000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아이콘 형태의 기능별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" name="Picture 19" descr="gl_btn_confirm1_normal@2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60" y="4506966"/>
            <a:ext cx="711529" cy="432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6426" y="4506966"/>
            <a:ext cx="1080000" cy="432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457" y="4506918"/>
            <a:ext cx="1080000" cy="4320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11316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5361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8091" y="499844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167633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381678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04408" y="499844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18648" y="4722942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621562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835607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52275" y="499844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484044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698089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414757" y="499844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1728894" y="4722942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997098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211143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933873" y="499844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465040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679085" y="4578926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01815" y="499844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2928074" y="4722942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34397" y="4506918"/>
            <a:ext cx="0" cy="43200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71271" y="4636630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32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3725961" y="4506918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725961" y="4938966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997099" y="4329216"/>
            <a:ext cx="681986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11427" y="4176381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48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rot="5400000">
            <a:off x="2906033" y="4367222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3589008" y="4367223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302" y="5690190"/>
            <a:ext cx="964800" cy="4320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1459" y="5692888"/>
            <a:ext cx="797538" cy="432000"/>
          </a:xfrm>
          <a:prstGeom prst="rect">
            <a:avLst/>
          </a:prstGeom>
        </p:spPr>
      </p:pic>
      <p:cxnSp>
        <p:nvCxnSpPr>
          <p:cNvPr id="167" name="Straight Connector 166"/>
          <p:cNvCxnSpPr/>
          <p:nvPr/>
        </p:nvCxnSpPr>
        <p:spPr>
          <a:xfrm>
            <a:off x="1610674" y="5906214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2215654" y="5777140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2414757" y="5777140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2138896" y="619666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 flipV="1">
            <a:off x="1622948" y="5777140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1822051" y="5777140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1546190" y="619666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1110866" y="5777140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V="1">
            <a:off x="1272614" y="5777140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1019166" y="619666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 flipV="1">
            <a:off x="308972" y="5777140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463249" y="5777140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209801" y="619666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>
            <a:off x="370354" y="5906214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2557317" y="5700570"/>
            <a:ext cx="0" cy="415599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2494191" y="5821352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23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>
            <a:off x="2448881" y="5699111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2448881" y="6116217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ounded Rectangle 190"/>
          <p:cNvSpPr/>
          <p:nvPr/>
        </p:nvSpPr>
        <p:spPr>
          <a:xfrm>
            <a:off x="4427983" y="3933056"/>
            <a:ext cx="1250597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3.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예외 형태 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버튼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193" name="Picture 192" descr="gl_btn_search2_norma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494" y="4520727"/>
            <a:ext cx="392727" cy="360000"/>
          </a:xfrm>
          <a:prstGeom prst="rect">
            <a:avLst/>
          </a:prstGeom>
        </p:spPr>
      </p:pic>
      <p:pic>
        <p:nvPicPr>
          <p:cNvPr id="194" name="Picture 193" descr="gl_btn_keypadclose_normal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40" y="4520727"/>
            <a:ext cx="280000" cy="360000"/>
          </a:xfrm>
          <a:prstGeom prst="rect">
            <a:avLst/>
          </a:prstGeom>
        </p:spPr>
      </p:pic>
      <p:pic>
        <p:nvPicPr>
          <p:cNvPr id="196" name="Picture 195" descr="gl_btn_cancel_normal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59" y="4520727"/>
            <a:ext cx="360000" cy="360000"/>
          </a:xfrm>
          <a:prstGeom prst="rect">
            <a:avLst/>
          </a:prstGeom>
        </p:spPr>
      </p:pic>
      <p:pic>
        <p:nvPicPr>
          <p:cNvPr id="197" name="Picture 196" descr="gl_btn_imagethumbdelete_normal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75" y="4520727"/>
            <a:ext cx="360000" cy="360000"/>
          </a:xfrm>
          <a:prstGeom prst="rect">
            <a:avLst/>
          </a:prstGeom>
        </p:spPr>
      </p:pic>
      <p:pic>
        <p:nvPicPr>
          <p:cNvPr id="198" name="Picture 197" descr="gl_btn_search_normal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96" y="4556727"/>
            <a:ext cx="288000" cy="288000"/>
          </a:xfrm>
          <a:prstGeom prst="rect">
            <a:avLst/>
          </a:prstGeom>
        </p:spPr>
      </p:pic>
      <p:pic>
        <p:nvPicPr>
          <p:cNvPr id="199" name="Picture 198" descr="gl_btn_popuplistclose_normal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78" y="4556727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34734" y="3425344"/>
            <a:ext cx="8277466" cy="3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496" y="2564904"/>
            <a:ext cx="1519944" cy="646319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3.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 배너</a:t>
            </a:r>
            <a:endParaRPr lang="en-US" sz="3600" dirty="0">
              <a:solidFill>
                <a:schemeClr val="bg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496" y="3685915"/>
            <a:ext cx="1438190" cy="73249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3.1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단일형 배너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3.2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분할형 배너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3.3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분할형 배너</a:t>
            </a: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(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주 배너</a:t>
            </a: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3.4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분할형 배너</a:t>
            </a: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(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하위 배너</a:t>
            </a: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)</a:t>
            </a:r>
            <a:endParaRPr lang="en-US" altLang="ko-KR" sz="800" dirty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12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99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030834"/>
            <a:ext cx="3049773" cy="2556000"/>
          </a:xfrm>
          <a:prstGeom prst="rect">
            <a:avLst/>
          </a:prstGeom>
        </p:spPr>
      </p:pic>
      <p:pic>
        <p:nvPicPr>
          <p:cNvPr id="2" name="Picture 1" descr="GC_01.Index2_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1039167"/>
            <a:ext cx="4544000" cy="2556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1981608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3.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배너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3.1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단일형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배너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13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7944" y="2752649"/>
            <a:ext cx="436217" cy="400370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37152" y="2764576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29790" y="365423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15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 flipH="1">
            <a:off x="8118640" y="3430458"/>
            <a:ext cx="726848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>
            <a:off x="7969229" y="3426550"/>
            <a:ext cx="726848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90118" y="3411811"/>
            <a:ext cx="3155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84355" y="3081803"/>
            <a:ext cx="273204" cy="145057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endParaRPr 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334310" y="3041256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83488" y="371703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4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5400000" flipH="1">
            <a:off x="5711418" y="3602447"/>
            <a:ext cx="3390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H="1">
            <a:off x="5665383" y="3598539"/>
            <a:ext cx="3390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404204" y="3515080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404204" y="3581693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90536" y="3445699"/>
            <a:ext cx="3155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8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62792" y="3717032"/>
            <a:ext cx="2691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4</a:t>
            </a:r>
          </a:p>
        </p:txBody>
      </p:sp>
      <p:cxnSp>
        <p:nvCxnSpPr>
          <p:cNvPr id="34" name="Straight Connector 33"/>
          <p:cNvCxnSpPr/>
          <p:nvPr/>
        </p:nvCxnSpPr>
        <p:spPr>
          <a:xfrm rot="5400000" flipH="1">
            <a:off x="5844223" y="3602447"/>
            <a:ext cx="3390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>
            <a:off x="5798188" y="3598539"/>
            <a:ext cx="3390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775215" y="2879806"/>
            <a:ext cx="539023" cy="55380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529772" y="2866128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741538" y="3381563"/>
            <a:ext cx="362894" cy="1277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97881" y="3284057"/>
            <a:ext cx="245443" cy="210224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8045994" y="3434934"/>
            <a:ext cx="637846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045994" y="3580399"/>
            <a:ext cx="637846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359326"/>
              </p:ext>
            </p:extLst>
          </p:nvPr>
        </p:nvGraphicFramePr>
        <p:xfrm>
          <a:off x="297067" y="4509120"/>
          <a:ext cx="8557802" cy="1733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554"/>
                <a:gridCol w="979771"/>
                <a:gridCol w="979771"/>
                <a:gridCol w="3144140"/>
                <a:gridCol w="2955566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패널 이동 내비게이션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(4)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40 x 120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kern="12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gl_img_fullboard_gradient@2x.png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동영상 재생 버튼 그러데이션 이미지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동영상 재생 버튼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(5)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8 x 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gl_img_banner_indicator_selected@2x.png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gl_img_banner_indicator_unselected@2x.png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패널 이동 내비게이션</a:t>
                      </a:r>
                      <a:endParaRPr lang="en-US" altLang="ko-KR" sz="60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 굵기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1dp</a:t>
                      </a: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선색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#ffffff</a:t>
                      </a: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선택 패널 표시색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#00c300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50 x 50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gl_icon_fullmainmov_dimmed@2x.png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gl_icon_fullmainmov_normal@2x.png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gl_icon_fullmainmov_pressed@2x.png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동영상 재생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Rounded Rectangle 35"/>
          <p:cNvSpPr/>
          <p:nvPr/>
        </p:nvSpPr>
        <p:spPr>
          <a:xfrm>
            <a:off x="3461091" y="3041256"/>
            <a:ext cx="245443" cy="210224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73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C_01.Index1_V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1042614"/>
            <a:ext cx="4544000" cy="2556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1981608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3.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배너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3.2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분할형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배너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14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52" y="1042614"/>
            <a:ext cx="2556000" cy="255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9896" y="2861026"/>
            <a:ext cx="330621" cy="302094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51720" y="2917560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7408" y="366899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14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 flipH="1">
            <a:off x="7368874" y="3445226"/>
            <a:ext cx="726848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>
            <a:off x="7226847" y="3441318"/>
            <a:ext cx="726848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258448" y="3449702"/>
            <a:ext cx="637846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258448" y="3595167"/>
            <a:ext cx="637846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2968" y="3426579"/>
            <a:ext cx="3155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69738" y="3049641"/>
            <a:ext cx="420670" cy="39135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24295" y="3049641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83951"/>
              </p:ext>
            </p:extLst>
          </p:nvPr>
        </p:nvGraphicFramePr>
        <p:xfrm>
          <a:off x="297067" y="4728153"/>
          <a:ext cx="8557802" cy="7975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554"/>
                <a:gridCol w="979771"/>
                <a:gridCol w="979771"/>
                <a:gridCol w="3144140"/>
                <a:gridCol w="2955566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40 x 120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gl_img_fullboard_gradient@2x.png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동영상 재생 버튼 그러데이션 이미지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38 x 38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gl_icon_mainmov_dimmed@2x.png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gl_icon_mainmov_normal@2x.png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gl_icon_mainmov_pressed@2x.png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동영상 재생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1259632" y="3058008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68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l_banner_main_defau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69" y="1268760"/>
            <a:ext cx="2412000" cy="2412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609986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3.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배너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3.3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분할형 배너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(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주 배너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)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883416"/>
              </p:ext>
            </p:extLst>
          </p:nvPr>
        </p:nvGraphicFramePr>
        <p:xfrm>
          <a:off x="297067" y="4728153"/>
          <a:ext cx="8557802" cy="7975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554"/>
                <a:gridCol w="979771"/>
                <a:gridCol w="979771"/>
                <a:gridCol w="3144140"/>
                <a:gridCol w="2955566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38 x 38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gl_icon_mainmov_dimmed@2x.</a:t>
                      </a:r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png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gl_icon_mainmov_normal@2x.</a:t>
                      </a:r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png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gl_icon_mainmov_pressed@2x.</a:t>
                      </a:r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png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분할형 배너의 동영상 재생 버튼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240 x 240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gl_banner_home_main_default@2x.png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네이버 카페 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SDK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기본 배너 이미지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960" y="1268760"/>
            <a:ext cx="2414016" cy="2414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67" y="1268760"/>
            <a:ext cx="2414016" cy="2414016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15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72083" y="3153019"/>
            <a:ext cx="361810" cy="62026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72083" y="3722832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548421" y="1373872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938229" y="1268760"/>
            <a:ext cx="0" cy="2406769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02046" y="2308230"/>
            <a:ext cx="3257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240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43808" y="1265731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43808" y="3682776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23835" y="3880718"/>
            <a:ext cx="238724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1640" y="3876435"/>
            <a:ext cx="3257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240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rot="5400000">
            <a:off x="207755" y="3866427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2620019" y="3866428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763874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3.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배너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3.4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분할형 배너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(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하위 배너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)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16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41475"/>
              </p:ext>
            </p:extLst>
          </p:nvPr>
        </p:nvGraphicFramePr>
        <p:xfrm>
          <a:off x="297067" y="4728153"/>
          <a:ext cx="8557802" cy="492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554"/>
                <a:gridCol w="979771"/>
                <a:gridCol w="979771"/>
                <a:gridCol w="3144140"/>
                <a:gridCol w="2955566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240 x 63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gl_banner_home_sub_none@2x.png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 없음 표시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 descr="gl_banner_home_sub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87" y="1484728"/>
            <a:ext cx="4032000" cy="1008000"/>
          </a:xfrm>
          <a:prstGeom prst="rect">
            <a:avLst/>
          </a:prstGeom>
        </p:spPr>
      </p:pic>
      <p:pic>
        <p:nvPicPr>
          <p:cNvPr id="3" name="Picture 2" descr="gl_banner_home_sub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87" y="2744977"/>
            <a:ext cx="4032000" cy="1008000"/>
          </a:xfrm>
          <a:prstGeom prst="rect">
            <a:avLst/>
          </a:prstGeom>
        </p:spPr>
      </p:pic>
      <p:pic>
        <p:nvPicPr>
          <p:cNvPr id="5" name="Picture 4" descr="gl_banner_home_sub_n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12" y="1484728"/>
            <a:ext cx="4032000" cy="10080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800729" y="1589840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37134" y="2754334"/>
            <a:ext cx="0" cy="99864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86936" y="3161293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63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528698" y="2754334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28698" y="3752977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49987" y="3880718"/>
            <a:ext cx="4031835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39752" y="3876435"/>
            <a:ext cx="3257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240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358923" y="3866427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384274" y="3866428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7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34734" y="3425344"/>
            <a:ext cx="8277466" cy="3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496" y="2564904"/>
            <a:ext cx="3065238" cy="646319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4. </a:t>
            </a:r>
            <a:r>
              <a:rPr lang="ko-KR" altLang="en-US" sz="360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통합게시판</a:t>
            </a:r>
            <a:endParaRPr lang="en-US" sz="3600" dirty="0">
              <a:solidFill>
                <a:schemeClr val="bg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496" y="3685915"/>
            <a:ext cx="1497502" cy="572452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4.1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게시판 목록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4.2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게시글 목록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4.3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게시글 목록 상세 가이드</a:t>
            </a:r>
            <a:endParaRPr lang="en-US" altLang="ko-KR" sz="800" dirty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17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92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C_01.List_All_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1023309"/>
            <a:ext cx="3840000" cy="2160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494569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4.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통합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게시판 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4.1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게시판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목록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18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711703"/>
              </p:ext>
            </p:extLst>
          </p:nvPr>
        </p:nvGraphicFramePr>
        <p:xfrm>
          <a:off x="4425426" y="1023309"/>
          <a:ext cx="4429443" cy="1753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게시판 이름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(1.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목록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16 x 16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gl_icon_check@2x.png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선택 표시 </a:t>
                      </a:r>
                      <a:r>
                        <a:rPr lang="ko-KR" altLang="en-US" sz="60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아이콘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게시판 이름</a:t>
                      </a: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활성화 게시판 글자색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#00d650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10 x 10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gl_icon_menu_new@2x.png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새 글 표시 아이콘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Black 2(5%)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구분선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666030" y="146263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</a:p>
        </p:txBody>
      </p:sp>
      <p:cxnSp>
        <p:nvCxnSpPr>
          <p:cNvPr id="65" name="Straight Connector 64"/>
          <p:cNvCxnSpPr/>
          <p:nvPr/>
        </p:nvCxnSpPr>
        <p:spPr>
          <a:xfrm rot="5400000" flipH="1">
            <a:off x="626545" y="1851613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 flipH="1">
            <a:off x="498580" y="1847705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98990" y="146263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</a:p>
        </p:txBody>
      </p:sp>
      <p:cxnSp>
        <p:nvCxnSpPr>
          <p:cNvPr id="78" name="Straight Connector 77"/>
          <p:cNvCxnSpPr/>
          <p:nvPr/>
        </p:nvCxnSpPr>
        <p:spPr>
          <a:xfrm rot="5400000" flipH="1">
            <a:off x="3659505" y="1851613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 flipH="1">
            <a:off x="3531540" y="1847705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939268" y="1313064"/>
            <a:ext cx="2705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31138" y="1277966"/>
            <a:ext cx="3564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939268" y="1445708"/>
            <a:ext cx="2705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7" y="4884975"/>
            <a:ext cx="1706087" cy="1080000"/>
          </a:xfrm>
          <a:prstGeom prst="rect">
            <a:avLst/>
          </a:prstGeom>
        </p:spPr>
      </p:pic>
      <p:sp>
        <p:nvSpPr>
          <p:cNvPr id="71" name="Rounded Rectangle 70"/>
          <p:cNvSpPr/>
          <p:nvPr/>
        </p:nvSpPr>
        <p:spPr>
          <a:xfrm>
            <a:off x="297067" y="4154880"/>
            <a:ext cx="1250597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1.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목록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906044" y="1462633"/>
            <a:ext cx="1287255" cy="38219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070577" y="1418576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6" name="Rectangle 85"/>
          <p:cNvSpPr/>
          <p:nvPr/>
        </p:nvSpPr>
        <p:spPr>
          <a:xfrm rot="16200000">
            <a:off x="3832080" y="1489355"/>
            <a:ext cx="130877" cy="4790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4073930" y="1627217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1527181" y="4799005"/>
            <a:ext cx="163142" cy="4790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691680" y="4942887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29485" y="4674751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3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0664" y="4873518"/>
            <a:ext cx="968897" cy="268758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1763688" y="5343680"/>
            <a:ext cx="479223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37123" y="5572317"/>
            <a:ext cx="3564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36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1763688" y="5942822"/>
            <a:ext cx="479223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15320" y="5238568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1276" y="4659983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B2737"/>
                </a:solidFill>
                <a:latin typeface="Verdana"/>
                <a:cs typeface="Verdana"/>
              </a:rPr>
              <a:t>3</a:t>
            </a:r>
            <a:endParaRPr lang="en-US" altLang="ko-KR" sz="600" dirty="0" smtClean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rot="5400000" flipH="1">
            <a:off x="1227815" y="4945067"/>
            <a:ext cx="28023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 flipH="1">
            <a:off x="1161988" y="4941159"/>
            <a:ext cx="28023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3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C_02.List2_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1019445"/>
            <a:ext cx="384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7" y="4509360"/>
            <a:ext cx="6055491" cy="2160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494569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4.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통합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게시판 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4.2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게시글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목록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19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895774"/>
              </p:ext>
            </p:extLst>
          </p:nvPr>
        </p:nvGraphicFramePr>
        <p:xfrm>
          <a:off x="4425426" y="1023309"/>
          <a:ext cx="4429443" cy="3245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게시글 목록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(1.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목록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Bold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1dp,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Black 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구분선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게시글 목록 섬네일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다음 페이지 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(1.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섬네일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(44 x 44))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댓글 개수 표시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다음 페이지 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(2.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댓글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Black 2(5%)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구분선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9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배경색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#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e9ecef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선택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 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표시 영역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0" name="Rounded Rectangle 79"/>
          <p:cNvSpPr/>
          <p:nvPr/>
        </p:nvSpPr>
        <p:spPr>
          <a:xfrm>
            <a:off x="174345" y="5282619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19805" y="4567514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2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0664" y="4552465"/>
            <a:ext cx="754883" cy="23968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297067" y="4154880"/>
            <a:ext cx="1250597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1.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목록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3752" y="5077123"/>
            <a:ext cx="530161" cy="551646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0734" y="562996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8</a:t>
            </a:r>
          </a:p>
        </p:txBody>
      </p:sp>
      <p:cxnSp>
        <p:nvCxnSpPr>
          <p:cNvPr id="40" name="Straight Connector 39"/>
          <p:cNvCxnSpPr/>
          <p:nvPr/>
        </p:nvCxnSpPr>
        <p:spPr>
          <a:xfrm rot="5400000" flipH="1">
            <a:off x="711173" y="5388201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>
            <a:off x="613450" y="5384293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287516" y="4800953"/>
            <a:ext cx="396052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7516" y="4895113"/>
            <a:ext cx="396052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60311" y="4746618"/>
            <a:ext cx="2544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508104" y="4797528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287516" y="4914360"/>
            <a:ext cx="396052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87516" y="5061280"/>
            <a:ext cx="396052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7505" y="4896945"/>
            <a:ext cx="3072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87516" y="5630665"/>
            <a:ext cx="396052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7516" y="5777585"/>
            <a:ext cx="396052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7505" y="5613250"/>
            <a:ext cx="3072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508104" y="5672473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8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107115" y="5442705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914479" y="5038039"/>
            <a:ext cx="420881" cy="413511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88551" y="1628800"/>
            <a:ext cx="3143999" cy="785355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834830" y="2124660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915816" y="5111428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5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994521" y="5111428"/>
            <a:ext cx="1995946" cy="21022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2915816" y="5373216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tx1"/>
                </a:solidFill>
                <a:latin typeface="Verdana"/>
                <a:cs typeface="Verdana"/>
              </a:rPr>
              <a:t>6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94521" y="5387731"/>
            <a:ext cx="1995946" cy="172510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2483768" y="5323360"/>
            <a:ext cx="1027257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483768" y="5387123"/>
            <a:ext cx="1027257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397720" y="5259500"/>
            <a:ext cx="3072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B2737"/>
                </a:solidFill>
                <a:latin typeface="Verdana"/>
                <a:cs typeface="Verdana"/>
              </a:rPr>
              <a:t>4</a:t>
            </a:r>
            <a:endParaRPr lang="en-US" altLang="ko-KR" sz="600" dirty="0" smtClean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66030" y="146263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</a:p>
        </p:txBody>
      </p:sp>
      <p:cxnSp>
        <p:nvCxnSpPr>
          <p:cNvPr id="65" name="Straight Connector 64"/>
          <p:cNvCxnSpPr/>
          <p:nvPr/>
        </p:nvCxnSpPr>
        <p:spPr>
          <a:xfrm rot="5400000" flipH="1">
            <a:off x="626545" y="1851613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 flipH="1">
            <a:off x="498580" y="1847705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417945" y="5803917"/>
            <a:ext cx="0" cy="846756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375147" y="6107641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62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6378681" y="5797916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378681" y="6655294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646425" y="5405096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</a:p>
        </p:txBody>
      </p:sp>
      <p:cxnSp>
        <p:nvCxnSpPr>
          <p:cNvPr id="73" name="Straight Connector 72"/>
          <p:cNvCxnSpPr/>
          <p:nvPr/>
        </p:nvCxnSpPr>
        <p:spPr>
          <a:xfrm rot="5400000" flipH="1">
            <a:off x="5728968" y="5347593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 flipH="1">
            <a:off x="5522113" y="5343685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98990" y="146263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</a:p>
        </p:txBody>
      </p:sp>
      <p:cxnSp>
        <p:nvCxnSpPr>
          <p:cNvPr id="78" name="Straight Connector 77"/>
          <p:cNvCxnSpPr/>
          <p:nvPr/>
        </p:nvCxnSpPr>
        <p:spPr>
          <a:xfrm rot="5400000" flipH="1">
            <a:off x="3659505" y="1851613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 flipH="1">
            <a:off x="3531540" y="1847705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939268" y="1313064"/>
            <a:ext cx="2705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31138" y="1277966"/>
            <a:ext cx="3564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939268" y="1445708"/>
            <a:ext cx="2705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ounded Rectangle 89"/>
          <p:cNvSpPr/>
          <p:nvPr/>
        </p:nvSpPr>
        <p:spPr>
          <a:xfrm>
            <a:off x="6107115" y="640302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9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42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9905" y="448624"/>
            <a:ext cx="492418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ko-KR" altLang="en-US" sz="12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목차</a:t>
            </a:r>
            <a:endParaRPr lang="en-US" sz="1200" dirty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29646" y="776357"/>
            <a:ext cx="8282554" cy="321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168" y="1007317"/>
            <a:ext cx="1665816" cy="3973383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r>
              <a:rPr lang="en-US" altLang="ko-KR" sz="10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10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표기 규칙</a:t>
            </a:r>
            <a:endParaRPr lang="en-US" altLang="ko-KR" sz="10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4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</a:t>
            </a:r>
            <a:endParaRPr lang="en-US" altLang="ko-KR" sz="4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</a:t>
            </a:r>
            <a:r>
              <a:rPr lang="en-US" altLang="ko-KR" sz="8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</a:t>
            </a:r>
            <a:r>
              <a:rPr lang="ko-KR" altLang="en-US" sz="8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r>
              <a:rPr lang="en-US" altLang="ko-KR" sz="8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1.1</a:t>
            </a:r>
            <a:r>
              <a:rPr lang="ko-KR" altLang="en-US" sz="8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r>
              <a:rPr lang="ko-KR" altLang="en-US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이미지 파일 이름</a:t>
            </a:r>
            <a:endParaRPr lang="en-US" altLang="ko-KR" sz="8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   </a:t>
            </a:r>
            <a:r>
              <a:rPr lang="en-US" altLang="ko-KR" sz="8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r>
              <a:rPr lang="ko-KR" altLang="ko-KR" sz="8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en-US" altLang="ko-KR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r>
              <a:rPr lang="ko-KR" altLang="en-US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색깔 표기</a:t>
            </a:r>
            <a:endParaRPr lang="en-US" altLang="ko-KR" sz="80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   </a:t>
            </a:r>
            <a:r>
              <a:rPr lang="en-US" altLang="ko-KR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1.3</a:t>
            </a:r>
            <a:r>
              <a:rPr lang="ko-KR" altLang="en-US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수치와 영역</a:t>
            </a:r>
            <a:endParaRPr lang="ko-KR" altLang="en-US" sz="8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endParaRPr lang="en-US" altLang="ko-KR" sz="8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r>
              <a:rPr lang="en-US" altLang="ko-KR" sz="10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 </a:t>
            </a:r>
            <a:r>
              <a:rPr lang="ko-KR" altLang="en-US" sz="10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공통 레이아웃</a:t>
            </a:r>
            <a:endParaRPr lang="en-US" altLang="ko-KR" sz="10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4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</a:t>
            </a:r>
          </a:p>
          <a:p>
            <a:pPr>
              <a:lnSpc>
                <a:spcPct val="130000"/>
              </a:lnSpc>
            </a:pPr>
            <a:r>
              <a:rPr lang="en-US" altLang="ko-KR" sz="8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  </a:t>
            </a:r>
            <a:r>
              <a:rPr lang="en-US" altLang="ko-KR" sz="800" smtClean="0">
                <a:solidFill>
                  <a:srgbClr val="FFFFF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2.1</a:t>
            </a:r>
            <a:r>
              <a:rPr lang="ko-KR" altLang="en-US" sz="800" smtClean="0">
                <a:solidFill>
                  <a:srgbClr val="FFFFF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배경 플레이트</a:t>
            </a:r>
            <a:endParaRPr lang="ko-KR" altLang="en-US" sz="800" dirty="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2.2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내비게이션</a:t>
            </a:r>
            <a:endParaRPr lang="ko-KR" altLang="en-US" sz="800" dirty="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2.3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글꼴</a:t>
            </a:r>
            <a:endParaRPr lang="ko-KR" altLang="en-US" sz="800" dirty="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2.4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버튼</a:t>
            </a:r>
            <a:endParaRPr lang="en-US" altLang="ko-KR" sz="800" dirty="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endParaRPr lang="ko-KR" altLang="en-US" sz="1000" dirty="0" smtClean="0">
              <a:solidFill>
                <a:srgbClr val="FFFFF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 lvl="0">
              <a:lnSpc>
                <a:spcPct val="130000"/>
              </a:lnSpc>
            </a:pPr>
            <a:r>
              <a:rPr lang="en-US" altLang="ko-KR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3. </a:t>
            </a:r>
            <a:r>
              <a:rPr lang="ko-KR" altLang="en-US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배너</a:t>
            </a:r>
            <a:endParaRPr lang="en-US" altLang="ko-KR" sz="10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 lvl="0">
              <a:lnSpc>
                <a:spcPct val="130000"/>
              </a:lnSpc>
            </a:pPr>
            <a:r>
              <a:rPr lang="en-US" altLang="ko-KR" sz="4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</a:t>
            </a:r>
          </a:p>
          <a:p>
            <a:pPr>
              <a:lnSpc>
                <a:spcPct val="130000"/>
              </a:lnSpc>
            </a:pPr>
            <a:r>
              <a:rPr lang="en-US" altLang="ko-KR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 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3.1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단일형 배너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3.2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분할형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배너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3.3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분할형 배너</a:t>
            </a: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(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주 배너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3.4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분할형 배너</a:t>
            </a: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(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하위 배너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)</a:t>
            </a:r>
            <a:endParaRPr lang="ko-KR" altLang="en-US" sz="800" dirty="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endParaRPr lang="ko-KR" altLang="en-US" sz="800" dirty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 lvl="0">
              <a:lnSpc>
                <a:spcPct val="130000"/>
              </a:lnSpc>
            </a:pPr>
            <a:r>
              <a:rPr lang="en-US" altLang="ko-KR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r>
              <a:rPr lang="en-US" altLang="ko-KR" sz="10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 </a:t>
            </a:r>
            <a:r>
              <a:rPr lang="ko-KR" altLang="en-US" sz="10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통합 게시판</a:t>
            </a:r>
            <a:endParaRPr lang="en-US" altLang="ko-KR" sz="1000" dirty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 lvl="0">
              <a:lnSpc>
                <a:spcPct val="130000"/>
              </a:lnSpc>
            </a:pPr>
            <a:r>
              <a:rPr lang="en-US" altLang="ko-KR" sz="400" dirty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 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4.1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게시판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목록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4.2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게시글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목록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4.3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게시글 목록 상세 가이드</a:t>
            </a:r>
            <a:endParaRPr lang="en-US" altLang="ko-KR" sz="800" dirty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4481" y="1014183"/>
            <a:ext cx="1938327" cy="493364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5.</a:t>
            </a:r>
            <a:r>
              <a:rPr lang="ko-KR" altLang="en-US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글쓰기</a:t>
            </a:r>
          </a:p>
          <a:p>
            <a:pPr>
              <a:lnSpc>
                <a:spcPct val="130000"/>
              </a:lnSpc>
            </a:pPr>
            <a:endParaRPr lang="ko-KR" altLang="en-US" sz="4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smtClean="0">
                <a:solidFill>
                  <a:srgbClr val="FFFFF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 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5.1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기본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레이아웃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5.2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글쓰기 기본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양식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5.3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섬네일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5.4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게시판 선택 팝업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메뉴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 5.5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키보드</a:t>
            </a:r>
          </a:p>
          <a:p>
            <a:pPr>
              <a:lnSpc>
                <a:spcPct val="130000"/>
              </a:lnSpc>
            </a:pP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 5.6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키보드 입력</a:t>
            </a:r>
            <a:endParaRPr lang="en-US" altLang="ko-KR" sz="800" dirty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endParaRPr lang="en-US" altLang="ko-KR" sz="10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6. </a:t>
            </a:r>
            <a:r>
              <a:rPr lang="ko-KR" altLang="en-US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프로필</a:t>
            </a:r>
          </a:p>
          <a:p>
            <a:pPr>
              <a:lnSpc>
                <a:spcPct val="130000"/>
              </a:lnSpc>
            </a:pPr>
            <a:endParaRPr lang="en-US" altLang="ko-KR" sz="4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 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6.1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개인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프로필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6.2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최근 작성 글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목록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6.3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최근 작성 글 목록 상세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가이드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6.4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별명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입력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6.5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별명 입력 상세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가이드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6.6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카페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프로필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6.7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카페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가입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6.8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카페 가입하기 버튼</a:t>
            </a:r>
            <a:endParaRPr lang="ko-KR" altLang="en-US" sz="800" dirty="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endParaRPr lang="ko-KR" altLang="en-US" sz="1000" dirty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7. </a:t>
            </a:r>
            <a:r>
              <a:rPr lang="ko-KR" altLang="en-US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검색</a:t>
            </a:r>
            <a:endParaRPr lang="en-US" altLang="ko-KR" sz="10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</a:t>
            </a:r>
            <a:r>
              <a:rPr lang="ko-KR" altLang="en-US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</a:t>
            </a:r>
            <a:r>
              <a:rPr lang="en-US" altLang="ko-KR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7.1 </a:t>
            </a:r>
            <a:r>
              <a:rPr lang="ko-KR" altLang="en-US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검색 </a:t>
            </a:r>
            <a:r>
              <a:rPr lang="ko-KR" altLang="en-US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창</a:t>
            </a:r>
            <a:endParaRPr lang="en-US" altLang="ko-KR" sz="80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  7.2 </a:t>
            </a:r>
            <a:r>
              <a:rPr lang="ko-KR" altLang="en-US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검색 창 상세 </a:t>
            </a:r>
            <a:r>
              <a:rPr lang="ko-KR" altLang="en-US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가이드</a:t>
            </a:r>
            <a:endParaRPr lang="en-US" altLang="ko-KR" sz="80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r>
              <a:rPr lang="en-US" altLang="ko-KR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 7.3 </a:t>
            </a:r>
            <a:r>
              <a:rPr lang="ko-KR" altLang="en-US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최근 검색어</a:t>
            </a:r>
            <a:r>
              <a:rPr lang="en-US" altLang="ko-KR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, </a:t>
            </a:r>
            <a:r>
              <a:rPr lang="ko-KR" altLang="en-US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검색 결과</a:t>
            </a:r>
          </a:p>
          <a:p>
            <a:pPr>
              <a:lnSpc>
                <a:spcPct val="130000"/>
              </a:lnSpc>
            </a:pPr>
            <a:r>
              <a:rPr lang="en-US" altLang="ko-KR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    7.4 </a:t>
            </a:r>
            <a:r>
              <a:rPr lang="ko-KR" altLang="en-US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검색 결과 </a:t>
            </a:r>
            <a:r>
              <a:rPr lang="ko-KR" altLang="en-US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메시지</a:t>
            </a:r>
            <a:endParaRPr lang="ko-KR" altLang="en-US" sz="800" dirty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endParaRPr lang="ko-KR" altLang="en-US" sz="800" dirty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8</a:t>
            </a:r>
            <a:r>
              <a:rPr lang="en-US" altLang="ko-KR" sz="10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 </a:t>
            </a:r>
            <a:r>
              <a:rPr lang="ko-KR" altLang="en-US" sz="10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오류 메시지</a:t>
            </a:r>
            <a:endParaRPr lang="ko-KR" altLang="en-US" sz="10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30000"/>
              </a:lnSpc>
            </a:pPr>
            <a:endParaRPr lang="ko-KR" altLang="en-US" sz="400" dirty="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     </a:t>
            </a: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8.1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기본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레이아웃</a:t>
            </a:r>
            <a:endParaRPr lang="en-US" altLang="ko-KR" sz="800" dirty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7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67" y="1023309"/>
            <a:ext cx="3852000" cy="137401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3366603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4.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통합 게시판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4.3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게시글 목록 상세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가이드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20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700194"/>
              </p:ext>
            </p:extLst>
          </p:nvPr>
        </p:nvGraphicFramePr>
        <p:xfrm>
          <a:off x="4425426" y="1023309"/>
          <a:ext cx="4429443" cy="2879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게시글 섬네일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(1.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섬네일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(44 x 44))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댓글 개수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(2.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댓글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플로팅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(3.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플로팅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1dp,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Black 2(3%)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섬네일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테두리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13 x 13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gl_icon_thumb_movplay@2x.png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동영상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첨부된 게시물 표시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29 x 28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gl_icon_reply@2x.png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댓글 아이콘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11dp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댓글 개수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49 x 49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gl_btn_flwrite_dimmed@2x.png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gl_btn_flwrite_normal@2x.png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gl_btn_flwrite_pressed@2x.png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글쓰기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9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49 x 49</a:t>
                      </a:r>
                      <a:endParaRPr 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gl_btn_flsearch_dimmed@2x.png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gl_btn_flsearch_normal@2x.png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gl_btn_flsearch_pressed@2xv.png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0" name="Rounded Rectangle 79"/>
          <p:cNvSpPr/>
          <p:nvPr/>
        </p:nvSpPr>
        <p:spPr>
          <a:xfrm>
            <a:off x="174345" y="154626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6121" y="1362993"/>
            <a:ext cx="379680" cy="389607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903624" y="1641541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827531" y="1333109"/>
            <a:ext cx="321536" cy="341668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3829395" y="1291173"/>
            <a:ext cx="396052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3829395" y="1370854"/>
            <a:ext cx="396052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115999" y="1234107"/>
            <a:ext cx="3072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</a:p>
        </p:txBody>
      </p:sp>
      <p:pic>
        <p:nvPicPr>
          <p:cNvPr id="124" name="Picture 123" descr="GC_02.List3_V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2494845"/>
            <a:ext cx="3840000" cy="2160000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237225" y="3992245"/>
            <a:ext cx="612174" cy="302094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2991782" y="4170931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 rot="5400000" flipH="1">
            <a:off x="3370125" y="4120601"/>
            <a:ext cx="3390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364361" y="3822347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704298" y="4420563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8</a:t>
            </a:r>
          </a:p>
        </p:txBody>
      </p:sp>
      <p:cxnSp>
        <p:nvCxnSpPr>
          <p:cNvPr id="130" name="Straight Connector 129"/>
          <p:cNvCxnSpPr/>
          <p:nvPr/>
        </p:nvCxnSpPr>
        <p:spPr>
          <a:xfrm rot="5400000" flipH="1">
            <a:off x="3706894" y="4258730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rot="5400000" flipH="1">
            <a:off x="3609171" y="4254822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3669081" y="4296096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3669081" y="4361057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920561" y="4231176"/>
            <a:ext cx="2544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7</a:t>
            </a:r>
          </a:p>
        </p:txBody>
      </p:sp>
      <p:sp>
        <p:nvSpPr>
          <p:cNvPr id="135" name="Rounded Rectangle 134"/>
          <p:cNvSpPr/>
          <p:nvPr/>
        </p:nvSpPr>
        <p:spPr>
          <a:xfrm>
            <a:off x="4425426" y="4444621"/>
            <a:ext cx="1250597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3.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플로팅 버튼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105600" y="4823994"/>
            <a:ext cx="6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작동 안 함</a:t>
            </a:r>
            <a:endParaRPr lang="en-US" sz="800" dirty="0">
              <a:latin typeface="+mj-lt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160347" y="4823994"/>
            <a:ext cx="52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기본</a:t>
            </a:r>
            <a:endParaRPr lang="en-US" sz="800" dirty="0">
              <a:latin typeface="+mj-lt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176618" y="4823994"/>
            <a:ext cx="52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눌림</a:t>
            </a:r>
            <a:endParaRPr lang="en-US" sz="800" dirty="0">
              <a:latin typeface="+mj-lt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4765225" y="5308717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8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4765225" y="5906933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9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141" name="Picture 140" descr="gl_btn_flsearch_dim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00" y="5761564"/>
            <a:ext cx="504000" cy="504000"/>
          </a:xfrm>
          <a:prstGeom prst="rect">
            <a:avLst/>
          </a:prstGeom>
        </p:spPr>
      </p:pic>
      <p:pic>
        <p:nvPicPr>
          <p:cNvPr id="142" name="Picture 141" descr="gl_btn_flsearch_norm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347" y="5761564"/>
            <a:ext cx="504000" cy="504000"/>
          </a:xfrm>
          <a:prstGeom prst="rect">
            <a:avLst/>
          </a:prstGeom>
        </p:spPr>
      </p:pic>
      <p:pic>
        <p:nvPicPr>
          <p:cNvPr id="143" name="Picture 142" descr="gl_btn_flsearch_press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768" y="5761564"/>
            <a:ext cx="504000" cy="504000"/>
          </a:xfrm>
          <a:prstGeom prst="rect">
            <a:avLst/>
          </a:prstGeom>
        </p:spPr>
      </p:pic>
      <p:pic>
        <p:nvPicPr>
          <p:cNvPr id="144" name="Picture 143" descr="gl_btn_flwrite_dimm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00" y="5168798"/>
            <a:ext cx="504000" cy="504000"/>
          </a:xfrm>
          <a:prstGeom prst="rect">
            <a:avLst/>
          </a:prstGeom>
        </p:spPr>
      </p:pic>
      <p:pic>
        <p:nvPicPr>
          <p:cNvPr id="145" name="Picture 144" descr="gl_btn_flwrite_norm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347" y="5168798"/>
            <a:ext cx="504000" cy="504000"/>
          </a:xfrm>
          <a:prstGeom prst="rect">
            <a:avLst/>
          </a:prstGeom>
        </p:spPr>
      </p:pic>
      <p:pic>
        <p:nvPicPr>
          <p:cNvPr id="146" name="Picture 145" descr="gl_btn_flwrite_presse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44" y="5168798"/>
            <a:ext cx="504000" cy="504000"/>
          </a:xfrm>
          <a:prstGeom prst="rect">
            <a:avLst/>
          </a:prstGeom>
        </p:spPr>
      </p:pic>
      <p:sp>
        <p:nvSpPr>
          <p:cNvPr id="147" name="Rounded Rectangle 146"/>
          <p:cNvSpPr/>
          <p:nvPr/>
        </p:nvSpPr>
        <p:spPr>
          <a:xfrm>
            <a:off x="297067" y="4930890"/>
            <a:ext cx="1250597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섬네일</a:t>
            </a: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(44 x 44</a:t>
            </a:r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)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067" y="5279330"/>
            <a:ext cx="1008000" cy="1008000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45035" y="5423346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2579477" y="4930890"/>
            <a:ext cx="761999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댓글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51" name="Rectangle 150"/>
          <p:cNvSpPr/>
          <p:nvPr/>
        </p:nvSpPr>
        <p:spPr>
          <a:xfrm rot="16200000">
            <a:off x="1024052" y="5837697"/>
            <a:ext cx="294032" cy="4790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347479" y="5967584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9476" y="5279330"/>
            <a:ext cx="762000" cy="74930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2525791" y="593770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B2737"/>
                </a:solidFill>
                <a:latin typeface="Verdana"/>
                <a:cs typeface="Verdana"/>
              </a:rPr>
              <a:t>8</a:t>
            </a:r>
            <a:endParaRPr lang="en-US" altLang="ko-KR" sz="600" dirty="0" smtClean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 rot="5400000" flipH="1">
            <a:off x="2540831" y="5786870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 flipH="1">
            <a:off x="2311354" y="5782962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3048622" y="593770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8</a:t>
            </a:r>
          </a:p>
        </p:txBody>
      </p:sp>
      <p:cxnSp>
        <p:nvCxnSpPr>
          <p:cNvPr id="158" name="Straight Connector 157"/>
          <p:cNvCxnSpPr/>
          <p:nvPr/>
        </p:nvCxnSpPr>
        <p:spPr>
          <a:xfrm rot="5400000" flipH="1">
            <a:off x="3063662" y="5786870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rot="5400000" flipH="1">
            <a:off x="2834185" y="5782962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2888015" y="5292013"/>
            <a:ext cx="52714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2888015" y="5484790"/>
            <a:ext cx="52714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240165" y="5292654"/>
            <a:ext cx="3072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163" name="Rounded Rectangle 162"/>
          <p:cNvSpPr/>
          <p:nvPr/>
        </p:nvSpPr>
        <p:spPr>
          <a:xfrm>
            <a:off x="2838780" y="6206788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tx1"/>
                </a:solidFill>
                <a:latin typeface="Verdana"/>
                <a:cs typeface="Verdana"/>
              </a:rPr>
              <a:t>7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64" name="Rectangle 163"/>
          <p:cNvSpPr/>
          <p:nvPr/>
        </p:nvSpPr>
        <p:spPr>
          <a:xfrm rot="5400000">
            <a:off x="2585220" y="5737865"/>
            <a:ext cx="754883" cy="275480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2456755" y="5203605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94947" y="6407659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3</a:t>
            </a:r>
          </a:p>
        </p:txBody>
      </p:sp>
      <p:cxnSp>
        <p:nvCxnSpPr>
          <p:cNvPr id="57" name="Straight Connector 56"/>
          <p:cNvCxnSpPr/>
          <p:nvPr/>
        </p:nvCxnSpPr>
        <p:spPr>
          <a:xfrm rot="5400000" flipH="1">
            <a:off x="1070087" y="6223281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 flipH="1">
            <a:off x="1020257" y="6219373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032274" y="6223345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032274" y="6288306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83754" y="6161407"/>
            <a:ext cx="2544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4835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34734" y="3425344"/>
            <a:ext cx="8277466" cy="3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496" y="2564904"/>
            <a:ext cx="1931915" cy="646319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5.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 글쓰기</a:t>
            </a:r>
            <a:endParaRPr lang="en-US" sz="3600" dirty="0">
              <a:solidFill>
                <a:schemeClr val="bg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496" y="3685915"/>
            <a:ext cx="1394909" cy="1052584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5.1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기본 레이아웃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5.2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글쓰기 기본 양식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5.3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섬네일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5.4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게시판 선택 팝업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메뉴</a:t>
            </a:r>
            <a:endParaRPr lang="en-US" altLang="ko-KR" sz="800" smtClean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5.5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키보드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5.6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키보드 입력</a:t>
            </a:r>
            <a:endParaRPr lang="en-US" altLang="ko-KR" sz="800" dirty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21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59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11" y="5503725"/>
            <a:ext cx="3896317" cy="277515"/>
          </a:xfrm>
          <a:prstGeom prst="rect">
            <a:avLst/>
          </a:prstGeom>
        </p:spPr>
      </p:pic>
      <p:pic>
        <p:nvPicPr>
          <p:cNvPr id="2" name="Picture 1" descr="GC_03.Write2_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1023309"/>
            <a:ext cx="3840000" cy="2160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289385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5.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글쓰기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5.1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기본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레이아웃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22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222357" y="2527727"/>
            <a:ext cx="612174" cy="302094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524605" y="1609593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524605" y="1656059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63848" y="1532343"/>
            <a:ext cx="231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B2737"/>
                </a:solidFill>
                <a:latin typeface="Verdana"/>
                <a:cs typeface="Verdana"/>
              </a:rPr>
              <a:t>6</a:t>
            </a:r>
            <a:endParaRPr lang="en-US" altLang="ko-KR" sz="600" dirty="0" smtClean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934970" y="1515921"/>
            <a:ext cx="2520564" cy="0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39161" y="1461274"/>
            <a:ext cx="733702" cy="10929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83237" y="5514191"/>
            <a:ext cx="269987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6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8411" y="5553432"/>
            <a:ext cx="658842" cy="149051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41818" y="5915347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127"/>
              </p:ext>
            </p:extLst>
          </p:nvPr>
        </p:nvGraphicFramePr>
        <p:xfrm>
          <a:off x="4425426" y="1023309"/>
          <a:ext cx="4429443" cy="3535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글쓰기 취소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완료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(1.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취소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완료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글쓰기 기본 양식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다음 페이지 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(1.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글쓰기 기본 양식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섬네일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“5.3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섬네일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”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플로팅 버튼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(4.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플로팅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32 x 25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gl_btn_boardcancel_dimmed@2x.png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gl_btn_boardcancel_normal@2x.png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gl_btn_boardcancel_pressed@2x.png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취소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취소 텍스트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32 x 25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gl_btn_boardconfirm_dimmed@2x.png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gl_btn_boardconfirm_normal@2x.png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gl_btn_boardconfirm_pressed@2x.png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완료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White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완료 텍스트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9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49 x 49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gl_btn_flpic_dimmed@2x.png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gl_btn_flpic_normal@2x.png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gl_btn_flpic_pressed@2x.png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사진 첨부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49 x 49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gl_btn_flmov_dimmed@2x.png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gl_btn_flmov_normal@2x.png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gl_btn_flmov_pressed@2x.png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동영상 첨부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9" name="Straight Connector 28"/>
          <p:cNvCxnSpPr/>
          <p:nvPr/>
        </p:nvCxnSpPr>
        <p:spPr>
          <a:xfrm rot="5400000" flipH="1">
            <a:off x="3932333" y="5753514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>
            <a:off x="3853105" y="5749606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73325" y="5915347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 flipH="1">
            <a:off x="3670005" y="5753514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 flipH="1">
            <a:off x="3596942" y="5749606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10268" y="5528719"/>
            <a:ext cx="353889" cy="1956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5" name="Rectangle 34"/>
          <p:cNvSpPr/>
          <p:nvPr/>
        </p:nvSpPr>
        <p:spPr>
          <a:xfrm rot="16200000">
            <a:off x="3634366" y="5831815"/>
            <a:ext cx="720080" cy="168721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863284" y="6171104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8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57397" y="5471274"/>
            <a:ext cx="8344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smtClean="0">
                <a:solidFill>
                  <a:srgbClr val="FB2737"/>
                </a:solidFill>
                <a:latin typeface="Verdana"/>
                <a:cs typeface="Verdana"/>
              </a:rPr>
              <a:t>중간</a:t>
            </a:r>
            <a:endParaRPr lang="en-US" altLang="ko-KR" sz="600" dirty="0" smtClean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1215285" y="5636840"/>
            <a:ext cx="2460638" cy="0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3483195" y="5659407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3524605" y="1455288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524605" y="1312227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688145" y="1288938"/>
            <a:ext cx="3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88145" y="1430599"/>
            <a:ext cx="3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23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23528" y="1683961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23528" y="1423536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976914" y="2706413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324728" y="4803869"/>
            <a:ext cx="1250597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취소</a:t>
            </a: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, 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완료 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영역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279181" y="5523948"/>
            <a:ext cx="3901006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79181" y="5724415"/>
            <a:ext cx="3901006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067045" y="5528719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23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23528" y="248584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8902" y="5528719"/>
            <a:ext cx="353889" cy="1956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53779" y="5275138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425426" y="4797704"/>
            <a:ext cx="1250597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플로팅 버튼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5" name="Picture 4" descr="gl_btn_flpic_dim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47" y="5421468"/>
            <a:ext cx="504000" cy="504000"/>
          </a:xfrm>
          <a:prstGeom prst="rect">
            <a:avLst/>
          </a:prstGeom>
        </p:spPr>
      </p:pic>
      <p:pic>
        <p:nvPicPr>
          <p:cNvPr id="7" name="Picture 6" descr="gl_btn_flpic_norm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240" y="5421468"/>
            <a:ext cx="504000" cy="504000"/>
          </a:xfrm>
          <a:prstGeom prst="rect">
            <a:avLst/>
          </a:prstGeom>
        </p:spPr>
      </p:pic>
      <p:pic>
        <p:nvPicPr>
          <p:cNvPr id="8" name="Picture 7" descr="gl_btn_flpic_press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5421468"/>
            <a:ext cx="504000" cy="5040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17240" y="5177077"/>
            <a:ext cx="6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작동 안 함</a:t>
            </a:r>
            <a:endParaRPr lang="en-US" sz="800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60347" y="5177077"/>
            <a:ext cx="52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기본</a:t>
            </a:r>
            <a:endParaRPr lang="en-US" sz="8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76618" y="5177077"/>
            <a:ext cx="52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눌림</a:t>
            </a:r>
            <a:endParaRPr lang="en-US" sz="800" dirty="0">
              <a:latin typeface="+mj-lt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765225" y="5522203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9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9" name="Picture 8" descr="gl_btn_flmov_dimm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242" y="6036613"/>
            <a:ext cx="504000" cy="504000"/>
          </a:xfrm>
          <a:prstGeom prst="rect">
            <a:avLst/>
          </a:prstGeom>
        </p:spPr>
      </p:pic>
      <p:pic>
        <p:nvPicPr>
          <p:cNvPr id="12" name="Picture 11" descr="gl_btn_flmov_norm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49" y="6036613"/>
            <a:ext cx="504000" cy="504000"/>
          </a:xfrm>
          <a:prstGeom prst="rect">
            <a:avLst/>
          </a:prstGeom>
        </p:spPr>
      </p:pic>
      <p:pic>
        <p:nvPicPr>
          <p:cNvPr id="13" name="Picture 12" descr="gl_btn_flmov_presse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6036613"/>
            <a:ext cx="504000" cy="504000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4724604" y="6146800"/>
            <a:ext cx="326685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10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04298" y="295432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8</a:t>
            </a:r>
          </a:p>
        </p:txBody>
      </p:sp>
      <p:cxnSp>
        <p:nvCxnSpPr>
          <p:cNvPr id="63" name="Straight Connector 62"/>
          <p:cNvCxnSpPr/>
          <p:nvPr/>
        </p:nvCxnSpPr>
        <p:spPr>
          <a:xfrm rot="5400000" flipH="1">
            <a:off x="3706894" y="2792492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 flipH="1">
            <a:off x="3609171" y="2788584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669081" y="2829858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669081" y="2894819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0561" y="2764938"/>
            <a:ext cx="2544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7</a:t>
            </a:r>
          </a:p>
        </p:txBody>
      </p:sp>
      <p:cxnSp>
        <p:nvCxnSpPr>
          <p:cNvPr id="70" name="Straight Connector 69"/>
          <p:cNvCxnSpPr/>
          <p:nvPr/>
        </p:nvCxnSpPr>
        <p:spPr>
          <a:xfrm rot="5400000" flipH="1">
            <a:off x="3367396" y="2658242"/>
            <a:ext cx="3390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361632" y="234522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92984" y="5915347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</a:p>
        </p:txBody>
      </p:sp>
      <p:cxnSp>
        <p:nvCxnSpPr>
          <p:cNvPr id="73" name="Straight Connector 72"/>
          <p:cNvCxnSpPr/>
          <p:nvPr/>
        </p:nvCxnSpPr>
        <p:spPr>
          <a:xfrm rot="5400000" flipH="1">
            <a:off x="383499" y="5753514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 flipH="1">
            <a:off x="304271" y="5749606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24491" y="5915347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</a:p>
        </p:txBody>
      </p:sp>
      <p:cxnSp>
        <p:nvCxnSpPr>
          <p:cNvPr id="78" name="Straight Connector 77"/>
          <p:cNvCxnSpPr/>
          <p:nvPr/>
        </p:nvCxnSpPr>
        <p:spPr>
          <a:xfrm rot="5400000" flipH="1">
            <a:off x="121171" y="5753514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 flipH="1">
            <a:off x="48108" y="5749606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C_03.Write2_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1023309"/>
            <a:ext cx="3840000" cy="2160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494569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5.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글쓰기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5.2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글쓰기 기본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양식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23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7377" y="1668389"/>
            <a:ext cx="3143999" cy="785355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524605" y="1609593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524605" y="1656059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63848" y="1532343"/>
            <a:ext cx="231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B2737"/>
                </a:solidFill>
                <a:latin typeface="Verdana"/>
                <a:cs typeface="Verdana"/>
              </a:rPr>
              <a:t>6</a:t>
            </a:r>
            <a:endParaRPr lang="en-US" altLang="ko-KR" sz="600" dirty="0" smtClean="0">
              <a:solidFill>
                <a:srgbClr val="FB2737"/>
              </a:solidFill>
              <a:latin typeface="Verdana"/>
              <a:cs typeface="Verdana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64441"/>
              </p:ext>
            </p:extLst>
          </p:nvPr>
        </p:nvGraphicFramePr>
        <p:xfrm>
          <a:off x="4425426" y="1023309"/>
          <a:ext cx="4429443" cy="2825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글쓰기 기본 양식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(1.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글쓰기 기본 양식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1dp,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Black 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구분선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“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게시판을 선택해 주세요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”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Black 2(5%)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구분선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11 x 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gl_btn_boardlistmenu_dimmed@2x.png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gl_btn_boardlistmenu_normal@2x.png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gl_btn_boardlistmenu_pressed@2x.png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게시판 더보기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#c5c5cd/Black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“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제목을 입력하세요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”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Black 2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#c5c5cd/Black2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“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내용을 입력하세요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”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Black 2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4" name="Straight Connector 43"/>
          <p:cNvCxnSpPr/>
          <p:nvPr/>
        </p:nvCxnSpPr>
        <p:spPr>
          <a:xfrm flipH="1">
            <a:off x="3524605" y="1455288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524605" y="1312227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688145" y="1288938"/>
            <a:ext cx="3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88145" y="1430599"/>
            <a:ext cx="3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23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23528" y="1683961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97067" y="4227805"/>
            <a:ext cx="1106581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글쓰기 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기본 양식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7" y="4587845"/>
            <a:ext cx="4208001" cy="1440000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600087" y="4652441"/>
            <a:ext cx="0" cy="31955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518904" y="4725144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36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4560823" y="4645996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60823" y="4971993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600087" y="4989793"/>
            <a:ext cx="0" cy="31955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518904" y="5062496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36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4560823" y="4983348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560823" y="5309345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2915816" y="4540884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608912" y="4704588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3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97068" y="4731309"/>
            <a:ext cx="1323250" cy="16875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2915816" y="4879393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608912" y="5014629"/>
            <a:ext cx="245444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6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7068" y="5041350"/>
            <a:ext cx="1323250" cy="16875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1608912" y="5401519"/>
            <a:ext cx="245444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7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7068" y="5432482"/>
            <a:ext cx="1323250" cy="16875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4248481" y="4725144"/>
            <a:ext cx="187059" cy="19197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4003038" y="4710521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flipH="1">
            <a:off x="1168100" y="5432011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168100" y="5307718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31640" y="5271917"/>
            <a:ext cx="3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18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1168100" y="5755074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1168100" y="5605757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331640" y="5582468"/>
            <a:ext cx="3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288607" y="432092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14</a:t>
            </a:r>
          </a:p>
        </p:txBody>
      </p:sp>
      <p:cxnSp>
        <p:nvCxnSpPr>
          <p:cNvPr id="86" name="Straight Connector 85"/>
          <p:cNvCxnSpPr/>
          <p:nvPr/>
        </p:nvCxnSpPr>
        <p:spPr>
          <a:xfrm rot="5400000" flipH="1">
            <a:off x="4272866" y="4715509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 flipH="1">
            <a:off x="4206150" y="4711601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GC_03.Write4_V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869" y="4320925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l_img_imagethumbmov_stro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41" y="5157192"/>
            <a:ext cx="1919575" cy="1079761"/>
          </a:xfrm>
          <a:prstGeom prst="rect">
            <a:avLst/>
          </a:prstGeom>
        </p:spPr>
      </p:pic>
      <p:pic>
        <p:nvPicPr>
          <p:cNvPr id="5" name="Picture 4" descr="gl_img_imagethumbmov_gradi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546179"/>
            <a:ext cx="1925795" cy="571720"/>
          </a:xfrm>
          <a:prstGeom prst="rect">
            <a:avLst/>
          </a:prstGeom>
        </p:spPr>
      </p:pic>
      <p:pic>
        <p:nvPicPr>
          <p:cNvPr id="4" name="Picture 3" descr="GC_03.Write6_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1023309"/>
            <a:ext cx="3840000" cy="2160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1776424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5.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글쓰기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5.3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섬네일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24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7377" y="1844824"/>
            <a:ext cx="3143999" cy="901504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215737"/>
              </p:ext>
            </p:extLst>
          </p:nvPr>
        </p:nvGraphicFramePr>
        <p:xfrm>
          <a:off x="4425426" y="1023309"/>
          <a:ext cx="4429443" cy="21711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9731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6702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첨부 이미지 섬네일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동영상 섬네일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67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20 x 20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gl_btn_imagethumbmov_dimmed@2x.png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gl_btn_imagethumbmov_normal@2x.png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gl_btn_imagethumbmov_pressed@2x.png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동영상 재생 버튼 이미지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동영상 첨부 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67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21 x 21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gl_btn_imagethumbdelete_dimmed@2x.png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gl_btn_imagethumbdelete_normal@2x.png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gl_btn_imagethumbdelete_pressed@2x.png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첨부 파일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삭제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6782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117 x 35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gl_img_imagethumbmov_gradient@2x.png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동영상 재생 버튼 그러데이션 이미지</a:t>
                      </a:r>
                      <a:endParaRPr lang="ko-KR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67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117 x 66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gl_img_imagethumbmov_stroke@2x.png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 테두리</a:t>
                      </a:r>
                      <a:endParaRPr lang="en-US" altLang="ko-KR" sz="60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- 1</a:t>
                      </a:r>
                      <a:r>
                        <a:rPr lang="en-US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dp</a:t>
                      </a:r>
                      <a:r>
                        <a:rPr lang="en-US" altLang="en-US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Black 2(5%)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Rounded Rectangle 50"/>
          <p:cNvSpPr/>
          <p:nvPr/>
        </p:nvSpPr>
        <p:spPr>
          <a:xfrm>
            <a:off x="323528" y="184482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97067" y="4227805"/>
            <a:ext cx="1106581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섬네일 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정렬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56" y="4438029"/>
            <a:ext cx="3961088" cy="216000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973456" y="653681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5</a:t>
            </a:r>
          </a:p>
        </p:txBody>
      </p:sp>
      <p:cxnSp>
        <p:nvCxnSpPr>
          <p:cNvPr id="89" name="Straight Connector 88"/>
          <p:cNvCxnSpPr/>
          <p:nvPr/>
        </p:nvCxnSpPr>
        <p:spPr>
          <a:xfrm rot="5400000" flipH="1">
            <a:off x="1957715" y="6374977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 flipH="1">
            <a:off x="1890999" y="6371069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2148752" y="6419656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2148752" y="6484890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742712" y="6349695"/>
            <a:ext cx="231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5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919055" y="434383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3</a:t>
            </a:r>
          </a:p>
        </p:txBody>
      </p:sp>
      <p:cxnSp>
        <p:nvCxnSpPr>
          <p:cNvPr id="95" name="Straight Connector 94"/>
          <p:cNvCxnSpPr/>
          <p:nvPr/>
        </p:nvCxnSpPr>
        <p:spPr>
          <a:xfrm rot="5400000" flipH="1">
            <a:off x="1892419" y="4715509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 flipH="1">
            <a:off x="1838215" y="4711601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334218" y="5486969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334218" y="5552203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76042" y="5417008"/>
            <a:ext cx="231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3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498739" y="4424208"/>
            <a:ext cx="279916" cy="41288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3515742" y="4260390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312958" y="5578710"/>
            <a:ext cx="0" cy="90284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1734" y="5925937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66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231719" y="6481552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31719" y="5553449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383954" y="6567776"/>
            <a:ext cx="1667766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077918" y="6556702"/>
            <a:ext cx="3257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117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rot="5400000">
            <a:off x="1911316" y="6502377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5400000">
            <a:off x="237294" y="6502375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2190761" y="4424208"/>
            <a:ext cx="279916" cy="98712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2207764" y="4260390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221" y="4546179"/>
            <a:ext cx="1920000" cy="1080000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6552023" y="4803616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574018" y="5939096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2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l_img_popuplistpl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69" y="4947740"/>
            <a:ext cx="2247477" cy="1440000"/>
          </a:xfrm>
          <a:prstGeom prst="rect">
            <a:avLst/>
          </a:prstGeom>
        </p:spPr>
      </p:pic>
      <p:pic>
        <p:nvPicPr>
          <p:cNvPr id="2" name="Picture 1" descr="GC_03.Write3_V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1023309"/>
            <a:ext cx="3840000" cy="2160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853642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5.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글쓰기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5.4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게시판 선택 팝업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메뉴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25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226185" y="1484784"/>
            <a:ext cx="1977663" cy="1224136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69647"/>
              </p:ext>
            </p:extLst>
          </p:nvPr>
        </p:nvGraphicFramePr>
        <p:xfrm>
          <a:off x="4425426" y="1023309"/>
          <a:ext cx="4429443" cy="34313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853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359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팝업 메뉴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(1.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게시판 목록 팝업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Black 2(50%)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팝업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배경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배경색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#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f7f7f8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팝업 메뉴 제목 영역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12 x 12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gl_btn_popuplistclose_dimmed@2x.png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gl_btn_popuplistclose_normal@2x.png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gl_btn_popuplistclose_pressed@2x.png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닫기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팝업 메뉴 제목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Black 2(3%)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구분선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2/Green 1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메뉴 텍스트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16 x 16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gl_icon_check.png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선택 표시 아이콘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Rounded Rectangle 50"/>
          <p:cNvSpPr/>
          <p:nvPr/>
        </p:nvSpPr>
        <p:spPr>
          <a:xfrm>
            <a:off x="980742" y="148478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97067" y="3463016"/>
            <a:ext cx="1106581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팝업 메뉴리스트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483454" y="1070321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67" y="3981328"/>
            <a:ext cx="3840000" cy="24000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194843" y="3991857"/>
            <a:ext cx="0" cy="50475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13660" y="4136568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40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155579" y="3985412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55579" y="4496608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081126" y="3880300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397392" y="4136568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tx1"/>
                </a:solidFill>
                <a:latin typeface="Verdana"/>
                <a:cs typeface="Verdana"/>
              </a:rPr>
              <a:t>5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5528" y="4138918"/>
            <a:ext cx="918119" cy="20787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1331640" y="4618664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tx1"/>
                </a:solidFill>
                <a:latin typeface="Verdana"/>
                <a:cs typeface="Verdana"/>
              </a:rPr>
              <a:t>7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85528" y="4621014"/>
            <a:ext cx="918119" cy="20787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3081126" y="4391496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797748" y="4165136"/>
            <a:ext cx="137208" cy="15134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739644" y="3875703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4194843" y="4519846"/>
            <a:ext cx="0" cy="396298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113660" y="4614509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32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4155579" y="4513401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155579" y="4916144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644008" y="459269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7</a:t>
            </a:r>
          </a:p>
        </p:txBody>
      </p:sp>
      <p:cxnSp>
        <p:nvCxnSpPr>
          <p:cNvPr id="77" name="Straight Connector 76"/>
          <p:cNvCxnSpPr/>
          <p:nvPr/>
        </p:nvCxnSpPr>
        <p:spPr>
          <a:xfrm rot="5400000" flipH="1">
            <a:off x="4681425" y="5036375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 flipH="1">
            <a:off x="4627221" y="5032467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918002" y="466469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7</a:t>
            </a:r>
          </a:p>
        </p:txBody>
      </p:sp>
      <p:cxnSp>
        <p:nvCxnSpPr>
          <p:cNvPr id="80" name="Straight Connector 79"/>
          <p:cNvCxnSpPr/>
          <p:nvPr/>
        </p:nvCxnSpPr>
        <p:spPr>
          <a:xfrm rot="5400000" flipH="1">
            <a:off x="6891366" y="5036375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 flipH="1">
            <a:off x="6837162" y="5032467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599983" y="4886037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99983" y="4951271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189242" y="4822332"/>
            <a:ext cx="231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3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5599983" y="6319863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99983" y="6410121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57962" y="6268670"/>
            <a:ext cx="3135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11</a:t>
            </a:r>
          </a:p>
        </p:txBody>
      </p:sp>
      <p:sp>
        <p:nvSpPr>
          <p:cNvPr id="113" name="Rectangle 112"/>
          <p:cNvSpPr/>
          <p:nvPr/>
        </p:nvSpPr>
        <p:spPr>
          <a:xfrm flipH="1">
            <a:off x="3747372" y="5492656"/>
            <a:ext cx="569521" cy="1939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265372" y="5483690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8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21267" y="628899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14</a:t>
            </a:r>
          </a:p>
        </p:txBody>
      </p:sp>
      <p:cxnSp>
        <p:nvCxnSpPr>
          <p:cNvPr id="116" name="Straight Connector 115"/>
          <p:cNvCxnSpPr/>
          <p:nvPr/>
        </p:nvCxnSpPr>
        <p:spPr>
          <a:xfrm rot="5400000" flipH="1">
            <a:off x="-655056" y="5268545"/>
            <a:ext cx="2281164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rot="5400000" flipH="1">
            <a:off x="-833590" y="5264637"/>
            <a:ext cx="2281164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3855588" y="628899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14</a:t>
            </a:r>
          </a:p>
        </p:txBody>
      </p:sp>
      <p:cxnSp>
        <p:nvCxnSpPr>
          <p:cNvPr id="119" name="Straight Connector 118"/>
          <p:cNvCxnSpPr/>
          <p:nvPr/>
        </p:nvCxnSpPr>
        <p:spPr>
          <a:xfrm rot="5400000" flipH="1">
            <a:off x="2979265" y="5268545"/>
            <a:ext cx="2281164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5400000" flipH="1">
            <a:off x="2800731" y="5264637"/>
            <a:ext cx="2281164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713863" y="5511054"/>
            <a:ext cx="54373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284 x 178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400781" y="5511054"/>
            <a:ext cx="10054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이미지 크기</a:t>
            </a:r>
            <a:r>
              <a:rPr lang="en-US" altLang="ko-KR" sz="60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:</a:t>
            </a:r>
            <a:r>
              <a:rPr lang="en-US" sz="60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298 x 192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 flipH="1">
            <a:off x="306548" y="3843872"/>
            <a:ext cx="3807112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051720" y="3691037"/>
            <a:ext cx="3257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284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 rot="5400000">
            <a:off x="215482" y="3881878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>
            <a:off x="4029849" y="3881879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691680" y="4251191"/>
            <a:ext cx="2056854" cy="0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132161" y="4196544"/>
            <a:ext cx="733702" cy="10929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7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26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35" name="Picture 34" descr="GC_02.Detail_Reply_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3" y="1023309"/>
            <a:ext cx="3840000" cy="21600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6118" y="350026"/>
            <a:ext cx="1776424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5.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글쓰기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</a:t>
            </a:r>
            <a:r>
              <a:rPr lang="ko-KR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5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.5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키보드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719094" y="1987176"/>
            <a:ext cx="429865" cy="26696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75906"/>
              </p:ext>
            </p:extLst>
          </p:nvPr>
        </p:nvGraphicFramePr>
        <p:xfrm>
          <a:off x="4425426" y="1023309"/>
          <a:ext cx="4429443" cy="3456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853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359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키보드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(1.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키보드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359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입력란 기본 텍스트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1dp, 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Black 2(10%)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구분선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완료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(4.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완료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</a:p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높이는 입력하는 텍스트 길이에 따라 가변으로 적용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19 x 24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gl_btn_keypadclose_dimmed@2x.png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gl_btn_keypadclose_normal@2x.png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gl_btn_keypadclose_pressed@2x.png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Black 2(5%)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63 x 39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ggl_btn_keypad_dimmed@2x.png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gl_btn_keypad_normal@2x.png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gl_btn_keypad_pressed@2xpng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배경색</a:t>
                      </a:r>
                      <a:endParaRPr lang="en-US" altLang="ko-KR" sz="60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r>
                        <a:rPr lang="en-US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작동 안 함 상태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</a:t>
                      </a:r>
                      <a:r>
                        <a:rPr lang="en-US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#c7c8ca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기본 상태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en-US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#</a:t>
                      </a:r>
                      <a:r>
                        <a:rPr lang="en-US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44484e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눌린 상태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en-US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#44484e </a:t>
                      </a:r>
                      <a:r>
                        <a:rPr lang="en-US" altLang="en-US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+ Black 2(10</a:t>
                      </a:r>
                      <a:r>
                        <a:rPr lang="en-US" altLang="en-US" sz="60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%)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White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완료 텍스트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0" name="Rounded Rectangle 39"/>
          <p:cNvSpPr/>
          <p:nvPr/>
        </p:nvSpPr>
        <p:spPr>
          <a:xfrm>
            <a:off x="3522547" y="202027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429677" y="4730944"/>
            <a:ext cx="1106581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 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완료 버튼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7895" y="80539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12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 flipH="1">
            <a:off x="-13614" y="1599271"/>
            <a:ext cx="128765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 flipH="1">
            <a:off x="-81116" y="1599271"/>
            <a:ext cx="128765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44871" y="2004574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44871" y="2069808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9947" y="1940720"/>
            <a:ext cx="3126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31263" y="2069352"/>
            <a:ext cx="1679665" cy="103887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44871" y="2171784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44871" y="2243667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9947" y="2107930"/>
            <a:ext cx="3126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987824" y="1877581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936" y="5697510"/>
            <a:ext cx="864000" cy="530743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5358997" y="5700618"/>
            <a:ext cx="0" cy="52251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49276" y="6223130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49276" y="5705283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438491" y="6279744"/>
            <a:ext cx="857445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16016" y="6268670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63</a:t>
            </a:r>
            <a:endParaRPr lang="en-US" sz="600" dirty="0" smtClean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rot="5400000">
            <a:off x="5149276" y="6214344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4291830" y="6214343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295936" y="5877706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39</a:t>
            </a:r>
            <a:endParaRPr lang="en-US" sz="600" dirty="0" smtClean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429677" y="5388823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64" y="5700618"/>
            <a:ext cx="864000" cy="530743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2123728" y="2019763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tx1"/>
                </a:solidFill>
                <a:latin typeface="Verdana"/>
                <a:cs typeface="Verdana"/>
              </a:rPr>
              <a:t>2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49251" y="1946800"/>
            <a:ext cx="139700" cy="26696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95173" y="1759058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97067" y="4730944"/>
            <a:ext cx="1106581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 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키보드 버튼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93" y="5215130"/>
            <a:ext cx="1582326" cy="1008000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H="1">
            <a:off x="667991" y="6279744"/>
            <a:ext cx="995336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18153" y="6268670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38</a:t>
            </a:r>
          </a:p>
        </p:txBody>
      </p:sp>
      <p:cxnSp>
        <p:nvCxnSpPr>
          <p:cNvPr id="99" name="Straight Connector 98"/>
          <p:cNvCxnSpPr/>
          <p:nvPr/>
        </p:nvCxnSpPr>
        <p:spPr>
          <a:xfrm rot="5400000">
            <a:off x="1516666" y="6214344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525481" y="6214344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1164082" y="5417757"/>
            <a:ext cx="0" cy="554056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32173" y="5694785"/>
            <a:ext cx="1263818" cy="0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790713" y="5613354"/>
            <a:ext cx="746738" cy="1628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가운데</a:t>
            </a:r>
            <a:r>
              <a:rPr 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, </a:t>
            </a:r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1542958" y="5357232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574180" y="5237436"/>
            <a:ext cx="0" cy="98065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62257" y="6218088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62257" y="5242498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56829" y="5719202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38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663327" y="4972526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12</a:t>
            </a:r>
          </a:p>
        </p:txBody>
      </p:sp>
      <p:cxnSp>
        <p:nvCxnSpPr>
          <p:cNvPr id="110" name="Straight Connector 109"/>
          <p:cNvCxnSpPr/>
          <p:nvPr/>
        </p:nvCxnSpPr>
        <p:spPr>
          <a:xfrm rot="5400000" flipH="1">
            <a:off x="1539969" y="5464124"/>
            <a:ext cx="879486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 flipH="1">
            <a:off x="1257321" y="5464124"/>
            <a:ext cx="879486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772710" y="5357232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6836322" y="5860678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tx1"/>
                </a:solidFill>
                <a:latin typeface="Verdana"/>
                <a:cs typeface="Verdana"/>
              </a:rPr>
              <a:t>8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84168" y="5877467"/>
            <a:ext cx="749719" cy="180148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-Link_03.Detail6_V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1023309"/>
            <a:ext cx="3840000" cy="2160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135497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5.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글쓰기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5.6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키보드 입력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27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746769"/>
              </p:ext>
            </p:extLst>
          </p:nvPr>
        </p:nvGraphicFramePr>
        <p:xfrm>
          <a:off x="4425426" y="1023309"/>
          <a:ext cx="4429443" cy="18872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853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359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1dp, 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Black 2(10%)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구분선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20 x 9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gl_btn_keypadclose_arrow@2x.png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키보드 내리기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배경색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#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282828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키보드 내리기 버튼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154507" y="80539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12</a:t>
            </a:r>
          </a:p>
        </p:txBody>
      </p:sp>
      <p:cxnSp>
        <p:nvCxnSpPr>
          <p:cNvPr id="80" name="Straight Connector 79"/>
          <p:cNvCxnSpPr/>
          <p:nvPr/>
        </p:nvCxnSpPr>
        <p:spPr>
          <a:xfrm rot="5400000" flipH="1">
            <a:off x="-277002" y="1599271"/>
            <a:ext cx="128765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 flipH="1">
            <a:off x="-344504" y="1599271"/>
            <a:ext cx="128765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44871" y="1732869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244871" y="1798103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9947" y="1669015"/>
            <a:ext cx="3126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2286831" y="1810776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tx1"/>
                </a:solidFill>
                <a:latin typeface="Verdana"/>
                <a:cs typeface="Verdana"/>
              </a:rPr>
              <a:t>1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68940" y="1807266"/>
            <a:ext cx="1938254" cy="359752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244871" y="2171784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44871" y="2243667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9947" y="2107930"/>
            <a:ext cx="3126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12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2987824" y="1627758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35" name="Picture 34" descr="GC_03.Write4_V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3" y="3933056"/>
            <a:ext cx="3840000" cy="216000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>
            <a:off x="244871" y="5061584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44871" y="5160063"/>
            <a:ext cx="1654408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947" y="5017677"/>
            <a:ext cx="3126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77050" y="4898586"/>
            <a:ext cx="279916" cy="25864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090348" y="4813644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275856" y="4947011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62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34734" y="3425344"/>
            <a:ext cx="8277466" cy="3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496" y="2564904"/>
            <a:ext cx="1931915" cy="646319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6.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 프로필</a:t>
            </a:r>
            <a:endParaRPr lang="en-US" sz="3600" dirty="0">
              <a:solidFill>
                <a:schemeClr val="bg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496" y="3685915"/>
            <a:ext cx="1770012" cy="137267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6.1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개인 프로필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6.2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최근 작성 글 목록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6.3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최근 작성 글 목록 상세 가이드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6.4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별명 입력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6.5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별명 입력 상세 가이드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6.6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카페 프로필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6.7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카페 가입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6.8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카페 가입하기 버튼</a:t>
            </a:r>
            <a:endParaRPr lang="en-US" altLang="ko-KR" sz="800" dirty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28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71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41" y="3423704"/>
            <a:ext cx="1260000" cy="1260000"/>
          </a:xfrm>
          <a:prstGeom prst="rect">
            <a:avLst/>
          </a:prstGeom>
        </p:spPr>
      </p:pic>
      <p:pic>
        <p:nvPicPr>
          <p:cNvPr id="15" name="Picture 14" descr="G-LINK_640_PROFILE_V2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7" y="1051360"/>
            <a:ext cx="2172600" cy="1224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135497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6.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프로필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6.1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개인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프로필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29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157072" y="4581128"/>
            <a:ext cx="0" cy="406467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54087" y="1191967"/>
            <a:ext cx="1855260" cy="367296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31365" y="1092059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10759" y="4263081"/>
            <a:ext cx="410651" cy="40159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14264" y="231564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0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199206" y="3891936"/>
            <a:ext cx="0" cy="23811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223061" y="3891928"/>
            <a:ext cx="0" cy="61760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683568" y="3788302"/>
            <a:ext cx="730837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164211" y="452558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1385557" y="4570076"/>
            <a:ext cx="425202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385556" y="4663577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09457" y="2780928"/>
            <a:ext cx="140873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3.</a:t>
            </a:r>
            <a:r>
              <a:rPr lang="ko-KR" altLang="en-US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개인 </a:t>
            </a:r>
            <a:r>
              <a:rPr lang="ko-KR" altLang="en-US" sz="800" kern="12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프로필 사진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872630"/>
              </p:ext>
            </p:extLst>
          </p:nvPr>
        </p:nvGraphicFramePr>
        <p:xfrm>
          <a:off x="4427983" y="3341532"/>
          <a:ext cx="4429443" cy="26956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개인 프로필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상세가이드 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Bold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개인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프로필 영역 제목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개인 프로필 사진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(3.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개인 프로필 사진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38 x 32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gl_btn_logout_dimmed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gl_btn_logout_normal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@2x.png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gl_btn_logout_pressed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@2x.png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로그아웃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블러 효과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55 x 55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gl_thumb_personal_profile_mask@2x.png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개인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프로필 사진 마스크 이미지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55 x 55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gl_thumb_personal_profile_stroke@2x.png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개인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프로필 사진 테두리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(1dp)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23 x 23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gl_btn_personal_profile_setting@2x.png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개인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프로필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설정 화면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바로가기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7" name="Straight Connector 66"/>
          <p:cNvCxnSpPr/>
          <p:nvPr/>
        </p:nvCxnSpPr>
        <p:spPr>
          <a:xfrm>
            <a:off x="1020144" y="3521167"/>
            <a:ext cx="0" cy="1035284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88920" y="3904802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53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938905" y="4559702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38905" y="3517653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1148961" y="3413963"/>
            <a:ext cx="1044225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557501" y="3212976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53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rot="5400000">
            <a:off x="1002301" y="3451969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29663" y="5229780"/>
            <a:ext cx="672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>
                <a:latin typeface="+mj-lt"/>
              </a:rPr>
              <a:t>1.</a:t>
            </a:r>
            <a:r>
              <a:rPr lang="ko-KR" altLang="en-US" sz="800" smtClean="0">
                <a:latin typeface="+mj-lt"/>
              </a:rPr>
              <a:t>마스크 이미지</a:t>
            </a:r>
            <a:endParaRPr lang="en-US" sz="800" dirty="0"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331639" y="5229780"/>
            <a:ext cx="57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>
                <a:latin typeface="+mj-lt"/>
              </a:rPr>
              <a:t>2.</a:t>
            </a:r>
            <a:r>
              <a:rPr lang="ko-KR" altLang="en-US" sz="800" smtClean="0">
                <a:latin typeface="+mj-lt"/>
              </a:rPr>
              <a:t>테두리</a:t>
            </a:r>
            <a:endParaRPr lang="en-US" sz="800" dirty="0"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339752" y="5229780"/>
            <a:ext cx="7144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>
                <a:latin typeface="+mj-lt"/>
              </a:rPr>
              <a:t>3.</a:t>
            </a:r>
            <a:r>
              <a:rPr lang="ko-KR" altLang="en-US" sz="800" smtClean="0">
                <a:latin typeface="+mj-lt"/>
              </a:rPr>
              <a:t>병합</a:t>
            </a:r>
            <a:endParaRPr lang="en-US" sz="800" dirty="0">
              <a:latin typeface="+mj-lt"/>
            </a:endParaRPr>
          </a:p>
        </p:txBody>
      </p:sp>
      <p:sp>
        <p:nvSpPr>
          <p:cNvPr id="86" name="Right Arrow 85"/>
          <p:cNvSpPr/>
          <p:nvPr/>
        </p:nvSpPr>
        <p:spPr>
          <a:xfrm>
            <a:off x="1033842" y="5313246"/>
            <a:ext cx="145375" cy="72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1979712" y="5313246"/>
            <a:ext cx="145375" cy="720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rot="5400000">
            <a:off x="2046527" y="3451970"/>
            <a:ext cx="293319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034809" y="373726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574255" y="3671274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2034809" y="4882483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8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79" name="Picture 78" descr="gl_thumb_personal_profile_stroke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59" y="5589240"/>
            <a:ext cx="432000" cy="4320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5549976"/>
            <a:ext cx="504000" cy="504000"/>
          </a:xfrm>
          <a:prstGeom prst="rect">
            <a:avLst/>
          </a:prstGeom>
        </p:spPr>
      </p:pic>
      <p:pic>
        <p:nvPicPr>
          <p:cNvPr id="101" name="Picture 100" descr="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8" y="5589240"/>
            <a:ext cx="432000" cy="432000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>
            <a:off x="288234" y="3671274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860" y="1066176"/>
            <a:ext cx="5822186" cy="1152308"/>
          </a:xfrm>
          <a:prstGeom prst="rect">
            <a:avLst/>
          </a:prstGeom>
        </p:spPr>
      </p:pic>
      <p:sp>
        <p:nvSpPr>
          <p:cNvPr id="78" name="Rounded Rectangle 77"/>
          <p:cNvSpPr/>
          <p:nvPr/>
        </p:nvSpPr>
        <p:spPr>
          <a:xfrm>
            <a:off x="2694224" y="1547824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tx1"/>
                </a:solidFill>
                <a:latin typeface="Verdana"/>
                <a:cs typeface="Verdana"/>
              </a:rPr>
              <a:t>2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910217" y="1550174"/>
            <a:ext cx="740656" cy="20787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8251792" y="1375426"/>
            <a:ext cx="0" cy="994648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867416" y="204608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FFFFF"/>
                </a:solidFill>
                <a:latin typeface="Verdana"/>
                <a:cs typeface="Verdana"/>
              </a:rPr>
              <a:t>11</a:t>
            </a:r>
            <a:endParaRPr lang="en-US" sz="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 flipH="1">
            <a:off x="5004048" y="2060848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004048" y="2209344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510661" y="1375426"/>
            <a:ext cx="0" cy="994648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8207609" y="2248439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8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2694224" y="1445074"/>
            <a:ext cx="0" cy="904225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609548" y="1072621"/>
            <a:ext cx="0" cy="113523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8570284" y="1066176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570284" y="2212248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257314" y="1321757"/>
            <a:ext cx="706839" cy="73841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5011871" y="1317051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3641239" y="1628074"/>
            <a:ext cx="4363711" cy="18566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4177419" y="1591513"/>
            <a:ext cx="501128" cy="10929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7164288" y="1958265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524327" y="1481523"/>
            <a:ext cx="701303" cy="32020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7278884" y="1381289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6372200" y="1572754"/>
            <a:ext cx="501128" cy="10929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7759507" y="1099424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tx1"/>
                </a:solidFill>
                <a:latin typeface="Verdana"/>
                <a:cs typeface="Verdana"/>
              </a:rPr>
              <a:t>2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620153" y="1203611"/>
            <a:ext cx="530233" cy="493990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8561120" y="1551879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95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774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34734" y="3425344"/>
            <a:ext cx="8277466" cy="3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496" y="2564904"/>
            <a:ext cx="2757462" cy="646319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r>
              <a:rPr lang="en-US" altLang="ko-KR" sz="36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36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표기 규칙</a:t>
            </a:r>
            <a:endParaRPr lang="en-US" sz="36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496" y="3685915"/>
            <a:ext cx="1156061" cy="646319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1.1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r>
              <a:rPr lang="ko-KR" altLang="en-US" sz="80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이미지 파일 이름</a:t>
            </a:r>
            <a:endParaRPr lang="en-US" altLang="ko-KR" sz="80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r>
              <a:rPr lang="ko-KR" altLang="ko-KR" sz="80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en-US" altLang="ko-KR" sz="80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r>
              <a:rPr lang="ko-KR" altLang="en-US" sz="80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색깔 표기</a:t>
            </a:r>
            <a:endParaRPr lang="en-US" altLang="ko-KR" sz="80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1.3</a:t>
            </a:r>
            <a:r>
              <a:rPr lang="ko-KR" altLang="en-US" sz="80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수치와 영역</a:t>
            </a:r>
            <a:endParaRPr lang="en-US" altLang="ko-KR" sz="8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fld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43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3" y="3483644"/>
            <a:ext cx="4695203" cy="223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167" y="3046827"/>
            <a:ext cx="4758610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16167" y="5322912"/>
            <a:ext cx="4758610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3" y="4022596"/>
            <a:ext cx="4695204" cy="31568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216167" y="3502682"/>
            <a:ext cx="215198" cy="11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1" name="Picture 120" descr="G-LINK_640_PROFILE_V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7" y="1066176"/>
            <a:ext cx="2172600" cy="1224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545866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6.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프로필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6.2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최근 작성 글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목록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30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4087" y="1570381"/>
            <a:ext cx="1855260" cy="554357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31365" y="147047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9546" y="387214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20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83646" y="3848521"/>
            <a:ext cx="799533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83646" y="4080857"/>
            <a:ext cx="21054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22539" y="3845704"/>
            <a:ext cx="0" cy="232087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94634" y="4229821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94634" y="4322646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5716" y="4179799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FB2737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807938" y="4217536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807938" y="4759656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63935" y="4947824"/>
            <a:ext cx="1683059" cy="150771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216166" y="4914664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5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94475" y="5124888"/>
            <a:ext cx="1218339" cy="158310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2273217" y="5091728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6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097373" y="4081708"/>
            <a:ext cx="1646675" cy="144421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2919720" y="4048547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tx1"/>
                </a:solidFill>
                <a:latin typeface="Verdana"/>
                <a:cs typeface="Verdana"/>
              </a:rPr>
              <a:t>2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99626" y="4159308"/>
            <a:ext cx="1920094" cy="1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935730" y="4104181"/>
            <a:ext cx="501128" cy="10929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4492714" y="4229821"/>
            <a:ext cx="410286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4492714" y="4322646"/>
            <a:ext cx="410286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802200" y="417232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9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174237"/>
              </p:ext>
            </p:extLst>
          </p:nvPr>
        </p:nvGraphicFramePr>
        <p:xfrm>
          <a:off x="4425426" y="1066176"/>
          <a:ext cx="4429443" cy="2448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202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196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별명 입력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최근 작성 글 목록 영역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19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18dp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오른쪽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최근 작성 글 목록 제목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911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1dp,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Black 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제목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구분선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470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1dp,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Black 2(5%)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작성 글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구분선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072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작성 글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제목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072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12dp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18dp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4</a:t>
                      </a:r>
                      <a:endParaRPr lang="en-US" altLang="ko-KR" sz="600" b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작성 글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정보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85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63" y="2844701"/>
            <a:ext cx="2582278" cy="1440000"/>
          </a:xfrm>
          <a:prstGeom prst="rect">
            <a:avLst/>
          </a:prstGeom>
        </p:spPr>
      </p:pic>
      <p:pic>
        <p:nvPicPr>
          <p:cNvPr id="121" name="Picture 120" descr="G-LINK_640_PROFILE_V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7" y="1066176"/>
            <a:ext cx="2172600" cy="1224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3417899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6.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프로필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6.3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최근 작성 글 목록 상세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가이드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31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4087" y="1570381"/>
            <a:ext cx="1855260" cy="554357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31365" y="147047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72156"/>
              </p:ext>
            </p:extLst>
          </p:nvPr>
        </p:nvGraphicFramePr>
        <p:xfrm>
          <a:off x="4425426" y="1066176"/>
          <a:ext cx="4429443" cy="1214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202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196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별명 입력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최근 작성 글 목록 영역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470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22 x 19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gl_img_boardname.9@2x.png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게시판 이름 테두리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470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게시판 이름 텍스트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 flipH="1">
            <a:off x="572155" y="3219675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72155" y="3348755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0415" y="318749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9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582991" y="3520437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2991" y="3581369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5745" y="3444739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4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559507" y="3515617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559507" y="3626403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67707" y="3472443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FB2737"/>
                </a:solidFill>
                <a:latin typeface="Verdana"/>
                <a:cs typeface="Verdana"/>
              </a:rPr>
              <a:t>6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413577" y="3658951"/>
            <a:ext cx="0" cy="134407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507737" y="3658941"/>
            <a:ext cx="0" cy="134407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90287" y="376048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572155" y="3804860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72155" y="3911788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10415" y="3757907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8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90" y="4776341"/>
            <a:ext cx="1574800" cy="45720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2030566" y="4865276"/>
            <a:ext cx="0" cy="42183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263190" y="4865266"/>
            <a:ext cx="0" cy="42183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995478" y="5252323"/>
            <a:ext cx="2852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8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699236" y="4865276"/>
            <a:ext cx="0" cy="42183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931860" y="4865266"/>
            <a:ext cx="0" cy="42183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4148" y="5252323"/>
            <a:ext cx="2852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8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2398218" y="4783369"/>
            <a:ext cx="0" cy="44498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339580" y="4892283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16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2358954" y="4783369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358954" y="5228349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2038756" y="4573145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99236" y="4783369"/>
            <a:ext cx="1559457" cy="4473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2" name="Rectangle 61"/>
          <p:cNvSpPr/>
          <p:nvPr/>
        </p:nvSpPr>
        <p:spPr>
          <a:xfrm rot="16200000">
            <a:off x="1120028" y="4691196"/>
            <a:ext cx="720080" cy="1084689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358109" y="5460232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3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580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0" y="1063435"/>
            <a:ext cx="4860000" cy="11998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730" y="1900480"/>
            <a:ext cx="4945606" cy="332517"/>
          </a:xfrm>
          <a:prstGeom prst="rect">
            <a:avLst/>
          </a:prstGeom>
        </p:spPr>
      </p:pic>
      <p:pic>
        <p:nvPicPr>
          <p:cNvPr id="121" name="Picture 120" descr="G-LINK_640_PROFILE_V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7" y="1066176"/>
            <a:ext cx="2172600" cy="1224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1981608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6.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프로필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6.4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별명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입력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32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516661" y="1071631"/>
            <a:ext cx="60070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516661" y="1163126"/>
            <a:ext cx="60070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05951" y="1018105"/>
            <a:ext cx="2852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4087" y="1570381"/>
            <a:ext cx="1855260" cy="554357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31365" y="147047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96136" y="1532576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5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9134" y="1559297"/>
            <a:ext cx="2350329" cy="16875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688164" y="1497997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4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33225" y="1153298"/>
            <a:ext cx="660502" cy="207016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568977" y="1164761"/>
            <a:ext cx="2890261" cy="31561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776741" y="1025911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536159" y="1482332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536159" y="1555209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397720" y="1230720"/>
            <a:ext cx="0" cy="679358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99792" y="175449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20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903892" y="1730868"/>
            <a:ext cx="799533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903892" y="1963378"/>
            <a:ext cx="21054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563888" y="1230720"/>
            <a:ext cx="0" cy="679358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305513" y="1772816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7317479" y="1165225"/>
            <a:ext cx="0" cy="307975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258841" y="1221045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32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7278215" y="1164442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78215" y="1470016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522715" y="1162741"/>
            <a:ext cx="742774" cy="317633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6372866" y="992547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532543"/>
              </p:ext>
            </p:extLst>
          </p:nvPr>
        </p:nvGraphicFramePr>
        <p:xfrm>
          <a:off x="4425426" y="2516738"/>
          <a:ext cx="4429443" cy="2760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202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196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별명 입력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최근 작성 글 목록 영역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0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“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별명 입력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”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470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30 x 32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gl_img_nickname_input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r>
                        <a:rPr lang="ko-KR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_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dimmed@2xpng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gl_img_nickname_input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r>
                        <a:rPr lang="ko-KR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_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gl_img_nickname_input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r>
                        <a:rPr lang="ko-KR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_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별명 입력란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여백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5dp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시 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pressed.9.png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이미지로 전환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0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최댓값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0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 4/Blue 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“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사용가능한 별명입니다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.”</a:t>
                      </a: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Blue</a:t>
                      </a:r>
                      <a:r>
                        <a:rPr lang="en-US" altLang="ko-KR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2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4708">
                <a:tc>
                  <a:txBody>
                    <a:bodyPr/>
                    <a:lstStyle/>
                    <a:p>
                      <a:pPr algn="ctr"/>
                      <a:r>
                        <a:rPr lang="ko-KR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Black 2(5%)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47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수정하기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7" name="Rectangle 76"/>
          <p:cNvSpPr/>
          <p:nvPr/>
        </p:nvSpPr>
        <p:spPr>
          <a:xfrm>
            <a:off x="2733225" y="1378371"/>
            <a:ext cx="660502" cy="150478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2718559" y="1360920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2718287" y="1375086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529631" y="1269010"/>
            <a:ext cx="2852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688164" y="954218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tx1"/>
                </a:solidFill>
                <a:latin typeface="Verdana"/>
                <a:cs typeface="Verdana"/>
              </a:rPr>
              <a:t>2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9606" y="142016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8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6464650" y="1340768"/>
            <a:ext cx="0" cy="288114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6516216" y="1340768"/>
            <a:ext cx="0" cy="288114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6314960" y="157338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4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 flipV="1">
            <a:off x="2942785" y="1728051"/>
            <a:ext cx="0" cy="232087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2814880" y="2119813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2814880" y="2212377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675962" y="2062146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2998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 descr="G-LINK_640_PROFILE_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7" y="1066176"/>
            <a:ext cx="2172600" cy="1224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853642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6.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프로필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6.5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별명 입력 상세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가이드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33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4087" y="1570381"/>
            <a:ext cx="1855260" cy="554357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31365" y="147047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139" name="Picture 138" descr="gl_btn_confirm1_normal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60" y="5295829"/>
            <a:ext cx="711529" cy="432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426" y="5295829"/>
            <a:ext cx="1080000" cy="4320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05" y="3645023"/>
            <a:ext cx="3142127" cy="748126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57" y="5295781"/>
            <a:ext cx="1080000" cy="432000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 flipV="1">
            <a:off x="311316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525361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48091" y="578731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309457" y="4797152"/>
            <a:ext cx="140873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r>
              <a:rPr 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 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버튼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 flipV="1">
            <a:off x="1167633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1381678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04408" y="578731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418648" y="5511805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1621562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1835607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552275" y="578731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 flipV="1">
            <a:off x="2484044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2698089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414757" y="578731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>
            <a:off x="1728894" y="5511805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2997098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3211143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933873" y="578731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3465040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3679085" y="5367789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3401815" y="578731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2928074" y="5511805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3834397" y="5295781"/>
            <a:ext cx="0" cy="43200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3771271" y="5425493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32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>
            <a:off x="3725961" y="5295781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3725961" y="5727829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507131" y="5408299"/>
            <a:ext cx="660502" cy="207016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ounded Rectangle 169"/>
          <p:cNvSpPr/>
          <p:nvPr/>
        </p:nvSpPr>
        <p:spPr>
          <a:xfrm>
            <a:off x="462070" y="5209219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smtClean="0">
                <a:solidFill>
                  <a:schemeClr val="tx1"/>
                </a:solidFill>
                <a:latin typeface="Verdana"/>
                <a:cs typeface="Verdana"/>
              </a:rPr>
              <a:t>4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1626426" y="5295781"/>
            <a:ext cx="1067867" cy="43078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2463296" y="5151550"/>
            <a:ext cx="380512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733" y="2636912"/>
            <a:ext cx="3139199" cy="540000"/>
          </a:xfrm>
          <a:prstGeom prst="rect">
            <a:avLst/>
          </a:prstGeom>
        </p:spPr>
      </p:pic>
      <p:sp>
        <p:nvSpPr>
          <p:cNvPr id="174" name="Rectangle 173"/>
          <p:cNvSpPr/>
          <p:nvPr/>
        </p:nvSpPr>
        <p:spPr>
          <a:xfrm>
            <a:off x="1028151" y="3704821"/>
            <a:ext cx="1554545" cy="285658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/>
          <p:cNvSpPr/>
          <p:nvPr/>
        </p:nvSpPr>
        <p:spPr>
          <a:xfrm>
            <a:off x="983091" y="3517951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3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919795" y="392695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12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 flipH="1">
            <a:off x="1843765" y="3981692"/>
            <a:ext cx="28023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1843765" y="4065001"/>
            <a:ext cx="28023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V="1">
            <a:off x="1805512" y="3517951"/>
            <a:ext cx="0" cy="991169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037867" y="3501007"/>
            <a:ext cx="0" cy="20754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956684" y="3517951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28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>
            <a:off x="1517876" y="3501007"/>
            <a:ext cx="571596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1998603" y="3708550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356570" y="2795000"/>
            <a:ext cx="0" cy="26192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3425891" y="2795000"/>
            <a:ext cx="0" cy="26192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3211007" y="3008643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12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87" name="Straight Connector 186"/>
          <p:cNvCxnSpPr/>
          <p:nvPr/>
        </p:nvCxnSpPr>
        <p:spPr>
          <a:xfrm flipH="1">
            <a:off x="2997099" y="5118079"/>
            <a:ext cx="681986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3211427" y="4965244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48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 rot="5400000">
            <a:off x="2906033" y="5156085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rot="5400000">
            <a:off x="3589008" y="5156086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943040"/>
              </p:ext>
            </p:extLst>
          </p:nvPr>
        </p:nvGraphicFramePr>
        <p:xfrm>
          <a:off x="4391029" y="1081679"/>
          <a:ext cx="4429443" cy="2362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202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196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별명 입력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최근 작성 글 목록 영역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072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수정하기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(2.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0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안내 텍스트 문구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911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White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버튼 텍스트 문구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253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48 x 32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gl_btn_confirm1_dimmed@2x.png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gl_btn_confirm1_normal@2x.png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gl_btn_confirm1_pressed@2x.png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버튼 템플릿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가입하기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</a:t>
                      </a: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전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Gray 1</a:t>
                      </a: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Green 1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4" name="Rounded Rectangle 63"/>
          <p:cNvSpPr/>
          <p:nvPr/>
        </p:nvSpPr>
        <p:spPr>
          <a:xfrm>
            <a:off x="2269183" y="1570381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C_06.Member2_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9" y="1053072"/>
            <a:ext cx="2176000" cy="12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341" y="1051360"/>
            <a:ext cx="6175528" cy="1122823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135497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6.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프로필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6.6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카페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프로필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34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882157" y="1844824"/>
            <a:ext cx="0" cy="654619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06710" y="1556398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562002" y="1057325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562002" y="1297191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24212" y="1084094"/>
            <a:ext cx="313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4087" y="1191967"/>
            <a:ext cx="1855260" cy="367296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31365" y="1092059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204963" y="1386824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3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28143" y="1378729"/>
            <a:ext cx="2448828" cy="22691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997425" y="1714418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4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28038" y="1700808"/>
            <a:ext cx="1070822" cy="172343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25925" y="1705346"/>
            <a:ext cx="152142" cy="16780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851920" y="2427053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788024" y="1609033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788024" y="1700054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635416" y="1375426"/>
            <a:ext cx="0" cy="994648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11068" y="124359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7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635896" y="1303769"/>
            <a:ext cx="410286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635896" y="1375424"/>
            <a:ext cx="410286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86775" y="182488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3634768" y="1873631"/>
            <a:ext cx="10641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634768" y="1966559"/>
            <a:ext cx="10641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829240" y="1375426"/>
            <a:ext cx="0" cy="994648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559352" y="2248439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15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980860" y="17676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019346" y="17676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824704" y="2280424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FB2737"/>
                </a:solidFill>
                <a:latin typeface="Verdana"/>
                <a:cs typeface="Verdana"/>
              </a:rPr>
              <a:t>6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8911520" y="1072621"/>
            <a:ext cx="0" cy="1100489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868722" y="1551024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95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8872256" y="1066176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872256" y="2173110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894952" y="1301538"/>
            <a:ext cx="733620" cy="671498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737986" y="1340800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84611"/>
              </p:ext>
            </p:extLst>
          </p:nvPr>
        </p:nvGraphicFramePr>
        <p:xfrm>
          <a:off x="4427983" y="2852936"/>
          <a:ext cx="4429443" cy="231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카페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프로필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상세 가이드 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카페 프로필 사진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Bold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White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카페 이름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White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회원 수 텍스트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11x12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gl_icon_person@2x.png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회원 수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아이콘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블러처리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 없을 때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#afb4ba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7" name="Rounded Rectangle 76"/>
          <p:cNvSpPr/>
          <p:nvPr/>
        </p:nvSpPr>
        <p:spPr>
          <a:xfrm>
            <a:off x="8172400" y="1844824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7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49" y="4581128"/>
            <a:ext cx="6653540" cy="2016224"/>
          </a:xfrm>
          <a:prstGeom prst="rect">
            <a:avLst/>
          </a:prstGeom>
        </p:spPr>
      </p:pic>
      <p:pic>
        <p:nvPicPr>
          <p:cNvPr id="45" name="Picture 44" descr="GC_06.Member2_V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9" y="1053072"/>
            <a:ext cx="2176000" cy="1224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1981608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ko-KR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6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.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프로필 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6.7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카페 가입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35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921723"/>
              </p:ext>
            </p:extLst>
          </p:nvPr>
        </p:nvGraphicFramePr>
        <p:xfrm>
          <a:off x="4427983" y="1053072"/>
          <a:ext cx="4429443" cy="2337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&amp;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오른쪽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별명 입력 안내 텍스트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713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20 x 20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gl_btn_agree_off@2x.png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gl_btn_agree_on@2x.png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약관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동의 체크박스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텍스트늘 눌러도 선택 가능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“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게임 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ID”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Bold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게임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아이디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1dp, Black 2(5%)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구분선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9" name="Straight Connector 78"/>
          <p:cNvCxnSpPr/>
          <p:nvPr/>
        </p:nvCxnSpPr>
        <p:spPr>
          <a:xfrm flipV="1">
            <a:off x="1278043" y="4800751"/>
            <a:ext cx="0" cy="23811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642217" y="4800751"/>
            <a:ext cx="0" cy="23811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295937" y="4839167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30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09457" y="4155922"/>
            <a:ext cx="140873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 Button Guide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83119" y="1559262"/>
            <a:ext cx="1772336" cy="552595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09457" y="1630579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1606725" y="4581128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606725" y="4717690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466394" y="4555508"/>
            <a:ext cx="313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9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257427" y="5596796"/>
            <a:ext cx="0" cy="23811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354782" y="5596796"/>
            <a:ext cx="0" cy="23811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138758" y="5712087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1606725" y="5173028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1606725" y="5294560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466394" y="5139893"/>
            <a:ext cx="313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9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flipH="1">
            <a:off x="1606725" y="5445163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606725" y="5524745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421304" y="5389483"/>
            <a:ext cx="313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1606725" y="5752659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1606725" y="5880611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466394" y="5727039"/>
            <a:ext cx="313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9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606725" y="5899790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606725" y="6041752"/>
            <a:ext cx="37298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466394" y="5879570"/>
            <a:ext cx="313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9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4118276" y="5362152"/>
            <a:ext cx="1044599" cy="0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364168" y="5307505"/>
            <a:ext cx="501128" cy="10929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5478384" y="5314844"/>
            <a:ext cx="0" cy="23811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5545679" y="5314844"/>
            <a:ext cx="0" cy="23811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337170" y="550528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173312" y="5524747"/>
            <a:ext cx="269987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tx1"/>
                </a:solidFill>
                <a:latin typeface="Verdana"/>
                <a:cs typeface="Verdana"/>
              </a:rPr>
              <a:t>4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355455" y="5552955"/>
            <a:ext cx="848394" cy="159131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1102420" y="5524747"/>
            <a:ext cx="269987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3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310881" y="5552955"/>
            <a:ext cx="848394" cy="159131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6689088" y="5257040"/>
            <a:ext cx="269987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1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642217" y="5285248"/>
            <a:ext cx="5056600" cy="159917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5236541" y="5581766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0" name="Rectangle 99"/>
          <p:cNvSpPr/>
          <p:nvPr/>
        </p:nvSpPr>
        <p:spPr>
          <a:xfrm flipH="1">
            <a:off x="5239670" y="5248937"/>
            <a:ext cx="238713" cy="34030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 algn="ctr"/>
            <a:endParaRPr 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443645" y="5766013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0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GC_06.Member2_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9" y="1053072"/>
            <a:ext cx="2176000" cy="1224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341" y="1051360"/>
            <a:ext cx="6175528" cy="1122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67" y="3763575"/>
            <a:ext cx="1908000" cy="432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648458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6.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프로필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6.8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카페 가입하기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버튼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36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562002" y="1057325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562002" y="1297191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24212" y="1084094"/>
            <a:ext cx="313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2236" y="1191967"/>
            <a:ext cx="1940814" cy="367296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28844" y="1092059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679618" y="1064568"/>
            <a:ext cx="0" cy="1323876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889220" y="1064568"/>
            <a:ext cx="0" cy="1323876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11271" y="2248439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8911520" y="1072621"/>
            <a:ext cx="0" cy="108354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868722" y="1551024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95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8872256" y="1066176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872256" y="2164297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96615"/>
              </p:ext>
            </p:extLst>
          </p:nvPr>
        </p:nvGraphicFramePr>
        <p:xfrm>
          <a:off x="4427983" y="3284984"/>
          <a:ext cx="4429443" cy="1079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카페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프로필 바깥 영역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가입하기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(2.</a:t>
                      </a:r>
                      <a:r>
                        <a:rPr lang="en-US" altLang="ko-KR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버튼</a:t>
                      </a:r>
                      <a:r>
                        <a:rPr lang="en-US" altLang="ko-KR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48 x 32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gl_btn_confirm1_dimmed@2x.png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gl_btn_confirm1_normal@2x.png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gl_btn_confirm1_pressed@2x.png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버튼 템플릿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가입하기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</a:t>
                      </a: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전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Gray 1</a:t>
                      </a: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Green 1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9" name="Straight Connector 78"/>
          <p:cNvCxnSpPr/>
          <p:nvPr/>
        </p:nvCxnSpPr>
        <p:spPr>
          <a:xfrm flipV="1">
            <a:off x="1050257" y="3795882"/>
            <a:ext cx="0" cy="46401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122265" y="3795882"/>
            <a:ext cx="0" cy="46401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16444" y="4252446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5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09457" y="3291826"/>
            <a:ext cx="140873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r>
              <a:rPr 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 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버튼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261596" y="1916832"/>
            <a:ext cx="387164" cy="195025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023537" y="1909017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8634643" y="1064568"/>
            <a:ext cx="0" cy="1323876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8851629" y="1064568"/>
            <a:ext cx="0" cy="1323876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573680" y="2248439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47" name="Rectangle 170"/>
          <p:cNvSpPr/>
          <p:nvPr/>
        </p:nvSpPr>
        <p:spPr>
          <a:xfrm>
            <a:off x="1130246" y="3759995"/>
            <a:ext cx="1067867" cy="43078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8" name="Rounded Rectangle 171"/>
          <p:cNvSpPr/>
          <p:nvPr/>
        </p:nvSpPr>
        <p:spPr>
          <a:xfrm>
            <a:off x="1967116" y="3615764"/>
            <a:ext cx="380512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6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40" y="4589595"/>
            <a:ext cx="2112213" cy="1080000"/>
          </a:xfrm>
          <a:prstGeom prst="rect">
            <a:avLst/>
          </a:prstGeom>
        </p:spPr>
      </p:pic>
      <p:cxnSp>
        <p:nvCxnSpPr>
          <p:cNvPr id="67" name="Straight Connector 36"/>
          <p:cNvCxnSpPr/>
          <p:nvPr/>
        </p:nvCxnSpPr>
        <p:spPr>
          <a:xfrm flipH="1">
            <a:off x="328107" y="5136379"/>
            <a:ext cx="128765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37"/>
          <p:cNvCxnSpPr/>
          <p:nvPr/>
        </p:nvCxnSpPr>
        <p:spPr>
          <a:xfrm flipH="1">
            <a:off x="328107" y="5233108"/>
            <a:ext cx="128765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38104" y="5089092"/>
            <a:ext cx="313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70" name="Straight Connector 40"/>
          <p:cNvCxnSpPr/>
          <p:nvPr/>
        </p:nvCxnSpPr>
        <p:spPr>
          <a:xfrm flipH="1">
            <a:off x="328107" y="5032126"/>
            <a:ext cx="128765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41"/>
          <p:cNvCxnSpPr/>
          <p:nvPr/>
        </p:nvCxnSpPr>
        <p:spPr>
          <a:xfrm flipH="1">
            <a:off x="328107" y="5124829"/>
            <a:ext cx="128765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38104" y="4982979"/>
            <a:ext cx="3137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621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34734" y="3425344"/>
            <a:ext cx="8277466" cy="3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496" y="2564904"/>
            <a:ext cx="1519944" cy="646319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7.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 검색</a:t>
            </a:r>
            <a:endParaRPr lang="en-US" sz="3600" dirty="0">
              <a:solidFill>
                <a:schemeClr val="bg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496" y="3685915"/>
            <a:ext cx="1428572" cy="73249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7.1 </a:t>
            </a:r>
            <a:r>
              <a:rPr lang="ko-KR" altLang="en-US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검색 창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7.2 </a:t>
            </a:r>
            <a:r>
              <a:rPr lang="ko-KR" altLang="en-US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검색 창 상세 가이드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7.3 </a:t>
            </a:r>
            <a:r>
              <a:rPr lang="ko-KR" altLang="en-US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최근 검색어</a:t>
            </a:r>
            <a:r>
              <a:rPr lang="en-US" altLang="ko-KR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, </a:t>
            </a:r>
            <a:r>
              <a:rPr lang="ko-KR" altLang="en-US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검색 결과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7.4 </a:t>
            </a:r>
            <a:r>
              <a:rPr lang="ko-KR" altLang="en-US" sz="80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검색 결과 </a:t>
            </a:r>
            <a:r>
              <a:rPr lang="ko-KR" altLang="en-US" sz="8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메시지</a:t>
            </a:r>
            <a:endParaRPr lang="ko-KR" altLang="en-US" sz="800" dirty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37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4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1673832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7.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검색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7.1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검색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창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38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4" name="Picture 3" descr="G-LINK_640_SEARCH_V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1023309"/>
            <a:ext cx="3834001" cy="21600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876476" y="1902617"/>
            <a:ext cx="2927379" cy="1010878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524605" y="1602995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524605" y="1634265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264518" y="2161578"/>
            <a:ext cx="0" cy="544835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47562" y="2433994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013954" y="2315609"/>
            <a:ext cx="501128" cy="23677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가운데</a:t>
            </a:r>
            <a:r>
              <a:rPr 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, </a:t>
            </a:r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82343" y="1516281"/>
            <a:ext cx="231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B2737"/>
                </a:solidFill>
                <a:latin typeface="Verdana"/>
                <a:cs typeface="Verdana"/>
              </a:rPr>
              <a:t>6</a:t>
            </a:r>
            <a:endParaRPr lang="en-US" altLang="ko-KR" sz="600" dirty="0" smtClean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239887" y="1515921"/>
            <a:ext cx="2233500" cy="1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051720" y="1461274"/>
            <a:ext cx="501128" cy="10929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22" name="Picture 21" descr="G-LINK_640_SEARCHasdasdasdasd_V2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8" y="4227805"/>
            <a:ext cx="3913834" cy="312578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755576" y="4290055"/>
            <a:ext cx="269987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4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40750" y="4329296"/>
            <a:ext cx="658842" cy="149051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866809" y="469121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61338"/>
              </p:ext>
            </p:extLst>
          </p:nvPr>
        </p:nvGraphicFramePr>
        <p:xfrm>
          <a:off x="4425426" y="1023309"/>
          <a:ext cx="4429443" cy="2337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게시판 이름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취소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(1.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게시판 제목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 창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다음 페이지 상세 가이드 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콘텐츠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다음 페이지 상세 가이드 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Bold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게시판 이름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30x23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gl_btn_boardcancel_dimmed@2x.png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gl_btn_boardcancel_normal@2x.png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gl_btn_boardcancel_pressed@2x.png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취소 버튼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취소 텍스트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9" name="Straight Connector 28"/>
          <p:cNvCxnSpPr/>
          <p:nvPr/>
        </p:nvCxnSpPr>
        <p:spPr>
          <a:xfrm rot="5400000" flipH="1">
            <a:off x="3863489" y="4529378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>
            <a:off x="3778096" y="4525470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98316" y="469121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 flipH="1">
            <a:off x="3594996" y="4529378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 flipH="1">
            <a:off x="3509603" y="4525470"/>
            <a:ext cx="45131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735259" y="4304583"/>
            <a:ext cx="353889" cy="1956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5" name="Rectangle 34"/>
          <p:cNvSpPr/>
          <p:nvPr/>
        </p:nvSpPr>
        <p:spPr>
          <a:xfrm rot="16200000">
            <a:off x="3559357" y="4607679"/>
            <a:ext cx="720080" cy="168721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786303" y="4946968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6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29736" y="4247138"/>
            <a:ext cx="8344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smtClean="0">
                <a:solidFill>
                  <a:srgbClr val="FB2737"/>
                </a:solidFill>
                <a:latin typeface="Verdana"/>
                <a:cs typeface="Verdana"/>
              </a:rPr>
              <a:t>중간</a:t>
            </a:r>
            <a:endParaRPr lang="en-US" altLang="ko-KR" sz="600" dirty="0" smtClean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1187624" y="4412704"/>
            <a:ext cx="2460638" cy="0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3524605" y="1442958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524605" y="1299897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706640" y="1276608"/>
            <a:ext cx="3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06640" y="1424434"/>
            <a:ext cx="3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94970" y="1909116"/>
            <a:ext cx="5149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accent1"/>
                </a:solidFill>
                <a:latin typeface="Verdana"/>
                <a:cs typeface="Verdana"/>
              </a:rPr>
              <a:t>436x146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63741" y="1671631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76476" y="1641136"/>
            <a:ext cx="2927379" cy="267171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767660" y="1398876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76914" y="1668317"/>
            <a:ext cx="5149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chemeClr val="accent1"/>
                </a:solidFill>
                <a:latin typeface="Verdana"/>
                <a:cs typeface="Verdana"/>
              </a:rPr>
              <a:t>436x20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63741" y="1951354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97067" y="3867765"/>
            <a:ext cx="1106581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게시판 제목 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영역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251520" y="4299812"/>
            <a:ext cx="3901006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51520" y="4500279"/>
            <a:ext cx="3901006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039384" y="4304583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23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455534" y="4435271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40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dfasdfas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0" y="2278235"/>
            <a:ext cx="3907700" cy="397843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545866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7.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검색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7.2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검색 창 상세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가이드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3529" y="2300754"/>
            <a:ext cx="3853274" cy="34030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39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6" name="Picture 5" descr="G-LINK_640_SEARCH_Vasdfasdf2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1" y="1630163"/>
            <a:ext cx="3913834" cy="391829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11205"/>
              </p:ext>
            </p:extLst>
          </p:nvPr>
        </p:nvGraphicFramePr>
        <p:xfrm>
          <a:off x="4427983" y="1020061"/>
          <a:ext cx="4429443" cy="21030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 4(50%)/Black 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“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검색어를 입력하세요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”</a:t>
                      </a:r>
                    </a:p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검색어 입력 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Black 2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43 x 40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gl_btn_search2_dimmed@2x.png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gl_btn_search2_normal@2x.png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gl_btn_search2_pressed@2x.png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검색하기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시 활성화됨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30 x 40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gl_img_searchbar@2x.png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 창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 4(50%)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검색어 입력 시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16 x 16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gl_btn_cancel_dimmed@2x.png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gl_btn_cancel_normal@2x.png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gl_btn_cancel_pressed@2x.png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검색어 삭제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Rounded Rectangle 30"/>
          <p:cNvSpPr/>
          <p:nvPr/>
        </p:nvSpPr>
        <p:spPr>
          <a:xfrm>
            <a:off x="3641695" y="1708396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405359" y="1708396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1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8441" y="1747748"/>
            <a:ext cx="1152128" cy="141299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806723" y="1643880"/>
            <a:ext cx="379927" cy="34030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335826" y="2363918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80468" y="2403783"/>
            <a:ext cx="138506" cy="14141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86487" y="2686067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</a:p>
        </p:txBody>
      </p:sp>
      <p:cxnSp>
        <p:nvCxnSpPr>
          <p:cNvPr id="45" name="Straight Connector 44"/>
          <p:cNvCxnSpPr/>
          <p:nvPr/>
        </p:nvCxnSpPr>
        <p:spPr>
          <a:xfrm rot="5400000" flipH="1">
            <a:off x="3648471" y="2564922"/>
            <a:ext cx="308254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 flipH="1">
            <a:off x="3563078" y="2561014"/>
            <a:ext cx="308254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00420" y="2686067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10</a:t>
            </a:r>
          </a:p>
        </p:txBody>
      </p:sp>
      <p:cxnSp>
        <p:nvCxnSpPr>
          <p:cNvPr id="48" name="Straight Connector 47"/>
          <p:cNvCxnSpPr/>
          <p:nvPr/>
        </p:nvCxnSpPr>
        <p:spPr>
          <a:xfrm rot="5400000" flipH="1">
            <a:off x="262404" y="2564922"/>
            <a:ext cx="308254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 flipH="1">
            <a:off x="177011" y="2561014"/>
            <a:ext cx="308254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1139692" y="2365066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4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0134" y="2404418"/>
            <a:ext cx="757490" cy="140777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378298" y="2116521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317625" y="1026462"/>
            <a:ext cx="942007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 검색 창 영역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3956653" y="1986039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3956653" y="1638992"/>
            <a:ext cx="327315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079258" y="1733954"/>
            <a:ext cx="348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40</a:t>
            </a:r>
          </a:p>
        </p:txBody>
      </p:sp>
      <p:pic>
        <p:nvPicPr>
          <p:cNvPr id="11" name="Picture 10" descr="gl_btn_search2_dimmed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7" y="4293136"/>
            <a:ext cx="387000" cy="360000"/>
          </a:xfrm>
          <a:prstGeom prst="rect">
            <a:avLst/>
          </a:prstGeom>
        </p:spPr>
      </p:pic>
      <p:pic>
        <p:nvPicPr>
          <p:cNvPr id="12" name="Picture 11" descr="gl_btn_search2_normal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76" y="4293136"/>
            <a:ext cx="387000" cy="3600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259087" y="4044977"/>
            <a:ext cx="6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작동 안 함</a:t>
            </a:r>
            <a:endParaRPr lang="en-US" sz="800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31640" y="4044977"/>
            <a:ext cx="52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기본</a:t>
            </a:r>
            <a:endParaRPr lang="en-US" sz="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417417" y="4044977"/>
            <a:ext cx="52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눌림</a:t>
            </a:r>
            <a:endParaRPr lang="en-US" sz="800" dirty="0">
              <a:latin typeface="+mj-lt"/>
            </a:endParaRPr>
          </a:p>
        </p:txBody>
      </p:sp>
      <p:pic>
        <p:nvPicPr>
          <p:cNvPr id="80" name="Picture 79" descr="gl_btn_search2_normal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04" y="4293136"/>
            <a:ext cx="387000" cy="360000"/>
          </a:xfrm>
          <a:prstGeom prst="rect">
            <a:avLst/>
          </a:prstGeom>
        </p:spPr>
      </p:pic>
      <p:sp>
        <p:nvSpPr>
          <p:cNvPr id="81" name="Rounded Rectangle 80"/>
          <p:cNvSpPr/>
          <p:nvPr/>
        </p:nvSpPr>
        <p:spPr>
          <a:xfrm>
            <a:off x="317625" y="3684357"/>
            <a:ext cx="1222944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검색 버튼</a:t>
            </a:r>
            <a:r>
              <a:rPr 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l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304262" y="1524991"/>
            <a:ext cx="3498335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57575" y="1324004"/>
            <a:ext cx="3257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393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235842" y="1529556"/>
            <a:ext cx="136835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3734180" y="1529558"/>
            <a:ext cx="136835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6118" y="350026"/>
            <a:ext cx="2699754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latin typeface="NanumBarunGothicOTF" charset="-127"/>
                <a:ea typeface="NanumBarunGothicOTF" charset="-127"/>
                <a:cs typeface="NanumBarunGothicOTF" charset="-127"/>
              </a:rPr>
              <a:t>1.</a:t>
            </a:r>
            <a:r>
              <a:rPr lang="ko-KR" altLang="en-US" sz="1200">
                <a:latin typeface="NanumBarunGothicOTF" charset="-127"/>
                <a:ea typeface="NanumBarunGothicOTF" charset="-127"/>
                <a:cs typeface="NanumBarunGothicOTF" charset="-127"/>
              </a:rPr>
              <a:t> 표기 규칙 </a:t>
            </a:r>
            <a:r>
              <a:rPr lang="en-US" altLang="ko-KR" sz="1200">
                <a:latin typeface="NanumBarunGothicOTF" charset="-127"/>
                <a:ea typeface="NanumBarunGothicOTF" charset="-127"/>
                <a:cs typeface="NanumBarunGothicOTF" charset="-127"/>
              </a:rPr>
              <a:t>&gt; 1.1 </a:t>
            </a:r>
            <a:r>
              <a:rPr lang="ko-KR" altLang="en-US" sz="1200">
                <a:latin typeface="NanumBarunGothicOTF" charset="-127"/>
                <a:ea typeface="NanumBarunGothicOTF" charset="-127"/>
                <a:cs typeface="NanumBarunGothicOTF" charset="-127"/>
              </a:rPr>
              <a:t>이미지 파일 </a:t>
            </a:r>
            <a:r>
              <a:rPr lang="ko-KR" altLang="en-US" sz="1200" smtClean="0">
                <a:latin typeface="NanumBarunGothicOTF" charset="-127"/>
                <a:ea typeface="NanumBarunGothicOTF" charset="-127"/>
                <a:cs typeface="NanumBarunGothicOTF" charset="-127"/>
              </a:rPr>
              <a:t>이름</a:t>
            </a:r>
            <a:endParaRPr lang="en-US" altLang="ko-KR" sz="12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7584" y="2404532"/>
            <a:ext cx="7401361" cy="683252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dirty="0" err="1" smtClean="0">
                <a:latin typeface="NanumBarunGothicOTF" charset="-127"/>
                <a:ea typeface="NanumBarunGothicOTF" charset="-127"/>
                <a:cs typeface="NanumBarunGothicOTF" charset="-127"/>
              </a:rPr>
              <a:t>gl_type_status</a:t>
            </a:r>
            <a:r>
              <a:rPr lang="en-US" altLang="ko-KR" sz="3200" dirty="0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(no</a:t>
            </a:r>
            <a:r>
              <a:rPr lang="en-US" altLang="ko-KR" sz="3200" dirty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)_</a:t>
            </a:r>
            <a:r>
              <a:rPr lang="en-US" altLang="ko-KR" sz="3200" dirty="0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(option)_@2x</a:t>
            </a:r>
            <a:r>
              <a:rPr lang="en-US" altLang="ko-KR" sz="32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.png</a:t>
            </a:r>
            <a:endParaRPr lang="en-US" altLang="ko-KR" sz="32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7584" y="3429001"/>
            <a:ext cx="526082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u="sng" smtClean="0">
                <a:latin typeface="NanumBarunGothicOTF" charset="-127"/>
                <a:ea typeface="NanumBarunGothicOTF" charset="-127"/>
                <a:cs typeface="NanumBarunGothicOTF" charset="-127"/>
              </a:rPr>
              <a:t>구분자</a:t>
            </a: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9051" y="3429001"/>
            <a:ext cx="732869" cy="1754314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u="sng" smtClean="0">
                <a:latin typeface="NanumBarunGothicOTF" charset="-127"/>
                <a:ea typeface="NanumBarunGothicOTF" charset="-127"/>
                <a:cs typeface="NanumBarunGothicOTF" charset="-127"/>
              </a:rPr>
              <a:t>타입 구분</a:t>
            </a:r>
            <a:endParaRPr lang="en-US" altLang="ko-KR" sz="1000" b="1" u="sng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err="1" smtClean="0">
                <a:latin typeface="NanumBarunGothicOTF" charset="-127"/>
                <a:ea typeface="NanumBarunGothicOTF" charset="-127"/>
                <a:cs typeface="NanumBarunGothicOTF" charset="-127"/>
              </a:rPr>
              <a:t>navi</a:t>
            </a:r>
            <a:endParaRPr lang="en-US" altLang="ko-KR" sz="10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button</a:t>
            </a:r>
            <a:endParaRPr lang="ko-KR" altLang="en-US" sz="10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banner</a:t>
            </a: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icon</a:t>
            </a: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profile</a:t>
            </a: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tag</a:t>
            </a: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>
                <a:latin typeface="NanumBarunGothicOTF" charset="-127"/>
                <a:ea typeface="NanumBarunGothicOTF" charset="-127"/>
                <a:cs typeface="NanumBarunGothicOTF" charset="-127"/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86086" y="3429001"/>
            <a:ext cx="853926" cy="193385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u="sng" smtClean="0">
                <a:latin typeface="NanumBarunGothicOTF" charset="-127"/>
                <a:ea typeface="NanumBarunGothicOTF" charset="-127"/>
                <a:cs typeface="NanumBarunGothicOTF" charset="-127"/>
              </a:rPr>
              <a:t>상태 표시</a:t>
            </a:r>
            <a:endParaRPr lang="en-US" altLang="ko-KR" sz="1000" b="1" u="sng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endParaRPr lang="en-US" altLang="ko-KR" sz="10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write</a:t>
            </a: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delete</a:t>
            </a: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share</a:t>
            </a: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send</a:t>
            </a: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reservation</a:t>
            </a: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spam</a:t>
            </a: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unknown</a:t>
            </a:r>
            <a:endParaRPr lang="en-US" altLang="ko-KR" sz="10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>
                <a:latin typeface="NanumBarunGothicOTF" charset="-127"/>
                <a:ea typeface="NanumBarunGothicOTF" charset="-127"/>
                <a:cs typeface="NanumBarunGothicOTF" charset="-127"/>
              </a:rPr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36925" y="3429001"/>
            <a:ext cx="1082323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번호</a:t>
            </a:r>
            <a:r>
              <a:rPr lang="en-US" altLang="ko-KR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(</a:t>
            </a:r>
            <a:r>
              <a:rPr lang="ko-KR" altLang="en-US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선택 항목</a:t>
            </a:r>
            <a:r>
              <a:rPr lang="en-US" altLang="ko-KR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)</a:t>
            </a:r>
            <a:endParaRPr lang="en-US" altLang="ko-KR" sz="1000" b="1" u="sng" dirty="0" smtClean="0">
              <a:solidFill>
                <a:srgbClr val="BFBFB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63993" y="3429000"/>
            <a:ext cx="1082323" cy="1754314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옵션</a:t>
            </a:r>
            <a:r>
              <a:rPr lang="en-US" altLang="ko-KR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(</a:t>
            </a:r>
            <a:r>
              <a:rPr lang="ko-KR" altLang="en-US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선택 항목</a:t>
            </a:r>
            <a:r>
              <a:rPr lang="en-US" altLang="ko-KR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)</a:t>
            </a:r>
            <a:endParaRPr lang="en-US" altLang="ko-KR" sz="1000" b="1" u="sng" dirty="0" smtClean="0">
              <a:solidFill>
                <a:srgbClr val="BFBFB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rgbClr val="BFBFB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normal</a:t>
            </a:r>
            <a:endParaRPr lang="en-US" altLang="ko-KR" sz="1000" dirty="0">
              <a:solidFill>
                <a:srgbClr val="BFBFB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pressed</a:t>
            </a: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dimmed</a:t>
            </a:r>
            <a:endParaRPr lang="en-US" altLang="ko-KR" sz="1000" dirty="0">
              <a:solidFill>
                <a:srgbClr val="BFBFB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off</a:t>
            </a:r>
            <a:endParaRPr lang="en-US" altLang="ko-KR" sz="1000" dirty="0">
              <a:solidFill>
                <a:srgbClr val="BFBFB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on</a:t>
            </a:r>
            <a:endParaRPr lang="en-US" altLang="ko-KR" sz="1000" dirty="0">
              <a:solidFill>
                <a:srgbClr val="BFBFB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…</a:t>
            </a:r>
          </a:p>
          <a:p>
            <a:pPr>
              <a:lnSpc>
                <a:spcPct val="120000"/>
              </a:lnSpc>
            </a:pPr>
            <a:endParaRPr lang="en-US" altLang="ko-KR" sz="1000" dirty="0">
              <a:solidFill>
                <a:srgbClr val="BFBFB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6117" y="980728"/>
            <a:ext cx="3863534" cy="38778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파일 이름은 영문 소문자와 숫자로 이루어져 있으며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, 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공백은 밑줄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(_)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로 표시한다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번호와 옵션 부분은 생략할 수있다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. 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번호는 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‘0’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으로 시작하지 않는다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1477" y="2564904"/>
            <a:ext cx="0" cy="2797948"/>
          </a:xfrm>
          <a:prstGeom prst="line">
            <a:avLst/>
          </a:prstGeom>
          <a:ln w="6350" cmpd="sng">
            <a:solidFill>
              <a:srgbClr val="FB2737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61699" y="2564904"/>
            <a:ext cx="0" cy="2797948"/>
          </a:xfrm>
          <a:prstGeom prst="line">
            <a:avLst/>
          </a:prstGeom>
          <a:ln w="6350" cmpd="sng">
            <a:solidFill>
              <a:srgbClr val="FB2737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75371" y="3429000"/>
            <a:ext cx="1494296" cy="830985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Retina </a:t>
            </a:r>
            <a:r>
              <a:rPr lang="ko-KR" altLang="en-US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기준</a:t>
            </a:r>
            <a:r>
              <a:rPr lang="en-US" altLang="ko-KR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(</a:t>
            </a:r>
            <a:r>
              <a:rPr lang="ko-KR" altLang="en-US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선택 항목</a:t>
            </a:r>
            <a:r>
              <a:rPr lang="en-US" altLang="ko-KR" sz="1000" b="1" u="sng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)</a:t>
            </a:r>
            <a:endParaRPr lang="en-US" altLang="ko-KR" sz="1000" b="1" u="sng" dirty="0" smtClean="0">
              <a:solidFill>
                <a:srgbClr val="BFBFB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rgbClr val="BFBFB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@2x</a:t>
            </a: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BFBFBF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@3x</a:t>
            </a:r>
            <a:endParaRPr lang="en-US" altLang="ko-KR" sz="1000" dirty="0">
              <a:solidFill>
                <a:srgbClr val="BFBFBF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78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6" y="1164631"/>
            <a:ext cx="3624988" cy="1276298"/>
          </a:xfrm>
          <a:prstGeom prst="rect">
            <a:avLst/>
          </a:prstGeom>
        </p:spPr>
      </p:pic>
      <p:sp>
        <p:nvSpPr>
          <p:cNvPr id="102" name="Rounded Rectangle 101"/>
          <p:cNvSpPr/>
          <p:nvPr/>
        </p:nvSpPr>
        <p:spPr>
          <a:xfrm>
            <a:off x="4011910" y="1586783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661957" y="1614351"/>
            <a:ext cx="393916" cy="16103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751050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7.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검색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7.3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최근 검색어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,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검색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결과</a:t>
            </a:r>
            <a:endParaRPr lang="ko-KR" altLang="en-US" sz="120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40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130722"/>
              </p:ext>
            </p:extLst>
          </p:nvPr>
        </p:nvGraphicFramePr>
        <p:xfrm>
          <a:off x="4427983" y="908720"/>
          <a:ext cx="4429443" cy="45487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 4(50%)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최근 검색어 입력 전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12 x 12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gl_btn_searchdelete@2x.png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최근 검색어 삭제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Black 2(5%)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2/Green 1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최근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검색어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입력 시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2/Green 1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검색된 게시글 수</a:t>
                      </a:r>
                      <a:endParaRPr lang="en-US" altLang="ko-KR" sz="60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Green</a:t>
                      </a:r>
                      <a:r>
                        <a:rPr lang="en-US" altLang="ko-KR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1, </a:t>
                      </a:r>
                      <a:r>
                        <a:rPr lang="ko-KR" altLang="en-US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굵은 글꼴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선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1dp,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White 1(5%)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 결과 영역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(7.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 결과 목록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14dp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2/Green 1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9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왼쪽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29 x 28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gl_icon_reply@2x.png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댓글 아이콘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11dp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20dp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댓글 개수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9" name="Straight Connector 28"/>
          <p:cNvCxnSpPr/>
          <p:nvPr/>
        </p:nvCxnSpPr>
        <p:spPr>
          <a:xfrm flipH="1">
            <a:off x="179512" y="1504243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79512" y="1561393"/>
            <a:ext cx="546092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2834510" y="1733047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043608" y="1584407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1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3528" y="1623759"/>
            <a:ext cx="864096" cy="141299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2" y="2449697"/>
            <a:ext cx="3667350" cy="1260000"/>
          </a:xfrm>
          <a:prstGeom prst="rect">
            <a:avLst/>
          </a:prstGeom>
        </p:spPr>
      </p:pic>
      <p:sp>
        <p:nvSpPr>
          <p:cNvPr id="50" name="Rounded Rectangle 49"/>
          <p:cNvSpPr/>
          <p:nvPr/>
        </p:nvSpPr>
        <p:spPr>
          <a:xfrm>
            <a:off x="1170986" y="2881745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tx1"/>
                </a:solidFill>
                <a:latin typeface="Verdana"/>
                <a:cs typeface="Verdana"/>
              </a:rPr>
              <a:t>4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3528" y="2921097"/>
            <a:ext cx="864096" cy="141299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60751" y="1859477"/>
            <a:ext cx="0" cy="266205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527" y="1883333"/>
            <a:ext cx="27443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35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21487" y="1859257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1487" y="2129232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0751" y="1566970"/>
            <a:ext cx="0" cy="266205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9527" y="1590826"/>
            <a:ext cx="27443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35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221487" y="1566750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21487" y="1836725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527" y="1429685"/>
            <a:ext cx="2359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3961865"/>
            <a:ext cx="3620297" cy="1542740"/>
          </a:xfrm>
          <a:prstGeom prst="rect">
            <a:avLst/>
          </a:prstGeom>
        </p:spPr>
      </p:pic>
      <p:sp>
        <p:nvSpPr>
          <p:cNvPr id="55" name="Rounded Rectangle 54"/>
          <p:cNvSpPr/>
          <p:nvPr/>
        </p:nvSpPr>
        <p:spPr>
          <a:xfrm>
            <a:off x="3720013" y="4490396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166329" y="4376581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Verdana"/>
                <a:cs typeface="Verdana"/>
              </a:rPr>
              <a:t>5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23528" y="4426423"/>
            <a:ext cx="864096" cy="14752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1438820" y="4490842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8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411825" y="4556604"/>
            <a:ext cx="117059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411825" y="4625346"/>
            <a:ext cx="117059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0751" y="4632807"/>
            <a:ext cx="0" cy="417834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9527" y="4757169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50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221487" y="4632587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21487" y="5049109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50" y="5899536"/>
            <a:ext cx="4439272" cy="504000"/>
          </a:xfrm>
          <a:prstGeom prst="rect">
            <a:avLst/>
          </a:prstGeom>
        </p:spPr>
      </p:pic>
      <p:sp>
        <p:nvSpPr>
          <p:cNvPr id="61" name="Rounded Rectangle 60"/>
          <p:cNvSpPr/>
          <p:nvPr/>
        </p:nvSpPr>
        <p:spPr>
          <a:xfrm>
            <a:off x="2422800" y="5963286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8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18836" y="6000428"/>
            <a:ext cx="2125259" cy="14752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2422800" y="6142877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9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18836" y="6180019"/>
            <a:ext cx="2125259" cy="147524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6172914" y="6212282"/>
            <a:ext cx="343302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11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29962" y="4692993"/>
            <a:ext cx="3592230" cy="267171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051720" y="4723488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306450" y="5679053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1893" y="5671010"/>
            <a:ext cx="940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검색 결과 목록</a:t>
            </a:r>
            <a:endParaRPr lang="en-US" sz="8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018" y="6095383"/>
            <a:ext cx="550385" cy="540000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4469869" y="6021288"/>
            <a:ext cx="273931" cy="242883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258207" y="5757658"/>
            <a:ext cx="321905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10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23597" y="5749615"/>
            <a:ext cx="940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댓글 개수</a:t>
            </a:r>
            <a:endParaRPr lang="en-US" sz="800" dirty="0">
              <a:latin typeface="+mj-lt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4470573" y="5764381"/>
            <a:ext cx="317451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10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611506" y="6210843"/>
            <a:ext cx="653696" cy="222739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 flipH="1">
            <a:off x="246829" y="6147650"/>
            <a:ext cx="3390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246829" y="6179900"/>
            <a:ext cx="3390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7566" y="6055619"/>
            <a:ext cx="2359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5335311" y="6201925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335311" y="6090913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180534" y="6045151"/>
            <a:ext cx="2359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8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>
            <a:off x="5335311" y="6545907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5335311" y="6434895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180534" y="6396562"/>
            <a:ext cx="2359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8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H="1">
            <a:off x="5335311" y="6624304"/>
            <a:ext cx="66077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180534" y="6496107"/>
            <a:ext cx="2359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5690816" y="6009991"/>
            <a:ext cx="0" cy="731377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06450" y="908720"/>
            <a:ext cx="881174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r>
              <a:rPr lang="en-US" altLang="ko-KR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 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콘텐츠 </a:t>
            </a:r>
            <a:r>
              <a:rPr lang="ko-KR" alt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영역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260751" y="4308120"/>
            <a:ext cx="0" cy="31100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9527" y="4370951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0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221487" y="4309873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21487" y="4624703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686798" y="1817740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</a:p>
        </p:txBody>
      </p:sp>
      <p:cxnSp>
        <p:nvCxnSpPr>
          <p:cNvPr id="105" name="Straight Connector 104"/>
          <p:cNvCxnSpPr/>
          <p:nvPr/>
        </p:nvCxnSpPr>
        <p:spPr>
          <a:xfrm rot="5400000" flipH="1">
            <a:off x="3781758" y="1747039"/>
            <a:ext cx="25475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5400000" flipH="1">
            <a:off x="3696365" y="1747039"/>
            <a:ext cx="254755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2" y="1009498"/>
            <a:ext cx="3620296" cy="1483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6" y="3025722"/>
            <a:ext cx="3689948" cy="1511999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699754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7.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검색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7.4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검색 결과 오류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메시지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41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19631"/>
              </p:ext>
            </p:extLst>
          </p:nvPr>
        </p:nvGraphicFramePr>
        <p:xfrm>
          <a:off x="4427983" y="1043036"/>
          <a:ext cx="4429443" cy="1262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오류 메시지 영역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54 x 54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gl_img_search@2x.png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 관련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안내 아이콘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Gray 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“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요청하신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내용을 찾을 수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없습니다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.”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“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최근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검색기록이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없습니다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.”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Rounded Rectangle 38"/>
          <p:cNvSpPr/>
          <p:nvPr/>
        </p:nvSpPr>
        <p:spPr>
          <a:xfrm>
            <a:off x="2915817" y="2174245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3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87625" y="2204863"/>
            <a:ext cx="1728192" cy="149015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807292" y="1615114"/>
            <a:ext cx="433960" cy="4268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87624" y="1618591"/>
            <a:ext cx="1613942" cy="73379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619672" y="1562592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064902" y="1562592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4925" y="2026423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18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1052095" y="2048396"/>
            <a:ext cx="128765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052095" y="2204862"/>
            <a:ext cx="1287657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1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34734" y="3425344"/>
            <a:ext cx="8277466" cy="3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496" y="2564904"/>
            <a:ext cx="3219127" cy="646319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8</a:t>
            </a:r>
            <a:r>
              <a:rPr lang="en-US" altLang="ko-KR" sz="360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.</a:t>
            </a:r>
            <a:r>
              <a:rPr lang="ko-KR" altLang="en-US" sz="360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 오류 메시지</a:t>
            </a:r>
            <a:endParaRPr lang="en-US" sz="3600" dirty="0">
              <a:solidFill>
                <a:schemeClr val="bg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496" y="3685915"/>
            <a:ext cx="1019807" cy="252365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8.1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기본 </a:t>
            </a:r>
            <a:r>
              <a:rPr lang="ko-KR" altLang="en-US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레이아웃</a:t>
            </a:r>
            <a:endParaRPr lang="ko-KR" altLang="en-US" sz="800" dirty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42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6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C_05.Error3_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3" y="1023309"/>
            <a:ext cx="3840000" cy="21600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648458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8.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오류 메시지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8.1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기본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레이아웃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43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905963"/>
              </p:ext>
            </p:extLst>
          </p:nvPr>
        </p:nvGraphicFramePr>
        <p:xfrm>
          <a:off x="4425426" y="1023309"/>
          <a:ext cx="4429443" cy="2805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47"/>
                <a:gridCol w="507121"/>
                <a:gridCol w="507121"/>
                <a:gridCol w="1627379"/>
                <a:gridCol w="1529775"/>
              </a:tblGrid>
              <a:tr h="2853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359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70 x 70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gl_img_notialert.png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오류 안내 이미지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359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Bold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기본 오류 문구</a:t>
                      </a:r>
                      <a:endParaRPr lang="en-US" altLang="ko-KR" sz="60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굵은 글꼴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r>
                        <a:rPr lang="tr-TR" altLang="ko-KR" sz="600" b="1" dirty="0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 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Black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오류 문구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영역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완료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상세 가이드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(4.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)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참고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.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텍스트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산돌</a:t>
                      </a:r>
                      <a:r>
                        <a:rPr lang="en-US" altLang="ko-KR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ko-KR" altLang="en-US" sz="600" b="1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네오 고딕 </a:t>
                      </a:r>
                      <a:r>
                        <a:rPr lang="tr-TR" altLang="ko-KR" sz="600" b="1" dirty="0" err="1" smtClean="0">
                          <a:solidFill>
                            <a:schemeClr val="tx1"/>
                          </a:solidFill>
                          <a:latin typeface="Apple SD 산돌고딕 Neo 일반체"/>
                          <a:ea typeface="Apple SD 산돌고딕 Neo 일반체"/>
                          <a:cs typeface="Apple SD 산돌고딕 Neo 일반체"/>
                        </a:rPr>
                        <a:t>Regular</a:t>
                      </a:r>
                      <a:endParaRPr lang="tr-TR" altLang="ko-KR" sz="600" b="1" dirty="0" smtClean="0">
                        <a:solidFill>
                          <a:schemeClr val="tx1"/>
                        </a:solidFill>
                        <a:latin typeface="Apple SD 산돌고딕 Neo 일반체"/>
                        <a:ea typeface="Apple SD 산돌고딕 Neo 일반체"/>
                        <a:cs typeface="Apple SD 산돌고딕 Neo 일반체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글꼴 크기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16dp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줄 간격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22dp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색깔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White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 </a:t>
                      </a:r>
                      <a:r>
                        <a:rPr lang="ko-KR" alt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정렬</a:t>
                      </a:r>
                      <a:r>
                        <a:rPr lang="en-US" altLang="ko-KR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: 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가운데</a:t>
                      </a:r>
                      <a:r>
                        <a:rPr lang="en-US" altLang="ko-KR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/</a:t>
                      </a:r>
                      <a:r>
                        <a:rPr lang="ko-KR" altLang="en-US" sz="600" b="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중간</a:t>
                      </a:r>
                      <a:endParaRPr lang="en-US" altLang="ko-KR" sz="600" b="0" baseline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버튼 텍스트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125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48 x 32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gl_btn_confirm1_dimmed@2x.png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gl_btn_confirm1_normal@2x.png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gl_btn_confirm1_pressed@2x.png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활성화 버튼</a:t>
                      </a:r>
                      <a:r>
                        <a:rPr lang="en-US" altLang="ko-KR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, </a:t>
                      </a: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비활성화 </a:t>
                      </a:r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82" name="Straight Connector 81"/>
          <p:cNvCxnSpPr/>
          <p:nvPr/>
        </p:nvCxnSpPr>
        <p:spPr>
          <a:xfrm flipH="1">
            <a:off x="1513408" y="2208955"/>
            <a:ext cx="1504007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1513408" y="2236437"/>
            <a:ext cx="1504007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307048" y="2121186"/>
            <a:ext cx="3126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687914" y="2106801"/>
            <a:ext cx="1679665" cy="103887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72" name="Rounded Rectangle 71"/>
          <p:cNvSpPr/>
          <p:nvPr/>
        </p:nvSpPr>
        <p:spPr>
          <a:xfrm>
            <a:off x="1909248" y="1575903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180379" y="2015860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tx1"/>
                </a:solidFill>
                <a:latin typeface="Verdana"/>
                <a:cs typeface="Verdana"/>
              </a:rPr>
              <a:t>2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127671" y="1575903"/>
            <a:ext cx="438834" cy="42556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687914" y="2243192"/>
            <a:ext cx="1679665" cy="103887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128" name="Rounded Rectangle 127"/>
          <p:cNvSpPr/>
          <p:nvPr/>
        </p:nvSpPr>
        <p:spPr>
          <a:xfrm>
            <a:off x="3180379" y="2193603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tx1"/>
                </a:solidFill>
                <a:latin typeface="Verdana"/>
                <a:cs typeface="Verdana"/>
              </a:rPr>
              <a:t>3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982981" y="2418458"/>
            <a:ext cx="736449" cy="242883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1718190" y="2429648"/>
            <a:ext cx="258142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142" name="Picture 141" descr="gl_btn_confirm1_normal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60" y="5151813"/>
            <a:ext cx="711529" cy="43200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426" y="5151813"/>
            <a:ext cx="1080000" cy="4320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57" y="5151765"/>
            <a:ext cx="1080000" cy="432000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 flipV="1">
            <a:off x="311316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525361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48091" y="564329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309457" y="4653136"/>
            <a:ext cx="140873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r>
              <a:rPr 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 </a:t>
            </a:r>
            <a:r>
              <a:rPr lang="ko-KR" altLang="en-US" sz="80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버튼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1167633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1381678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104408" y="564329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52" name="Straight Connector 151"/>
          <p:cNvCxnSpPr/>
          <p:nvPr/>
        </p:nvCxnSpPr>
        <p:spPr>
          <a:xfrm>
            <a:off x="418648" y="5367789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621562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835607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1552275" y="564329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56" name="Straight Connector 155"/>
          <p:cNvCxnSpPr/>
          <p:nvPr/>
        </p:nvCxnSpPr>
        <p:spPr>
          <a:xfrm flipV="1">
            <a:off x="2477879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2691924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2408592" y="564329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>
            <a:off x="1728894" y="5367789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2997098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3211143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933873" y="564329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3465040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3679085" y="5223773"/>
            <a:ext cx="0" cy="56145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3401815" y="5643295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16</a:t>
            </a:r>
            <a:endParaRPr lang="en-US" sz="600" dirty="0">
              <a:solidFill>
                <a:srgbClr val="FB2737"/>
              </a:solidFill>
              <a:latin typeface="Verdana"/>
              <a:cs typeface="Verdana"/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>
            <a:off x="2928074" y="5367789"/>
            <a:ext cx="833912" cy="2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3834397" y="5151765"/>
            <a:ext cx="0" cy="43200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771271" y="5281477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32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69" name="Straight Connector 168"/>
          <p:cNvCxnSpPr/>
          <p:nvPr/>
        </p:nvCxnSpPr>
        <p:spPr>
          <a:xfrm>
            <a:off x="3725961" y="5151765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3725961" y="5583813"/>
            <a:ext cx="165571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507131" y="5264283"/>
            <a:ext cx="660502" cy="207016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ounded Rectangle 171"/>
          <p:cNvSpPr/>
          <p:nvPr/>
        </p:nvSpPr>
        <p:spPr>
          <a:xfrm>
            <a:off x="462070" y="5065203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tx1"/>
                </a:solidFill>
                <a:latin typeface="Verdana"/>
                <a:cs typeface="Verdana"/>
              </a:rPr>
              <a:t>5</a:t>
            </a:r>
            <a:endParaRPr lang="en-US" sz="800" kern="12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1626426" y="5151765"/>
            <a:ext cx="1067867" cy="43078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2463296" y="5007534"/>
            <a:ext cx="256134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75" name="Straight Connector 174"/>
          <p:cNvCxnSpPr/>
          <p:nvPr/>
        </p:nvCxnSpPr>
        <p:spPr>
          <a:xfrm flipH="1">
            <a:off x="2997099" y="4974063"/>
            <a:ext cx="681986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3211427" y="4821228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48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 rot="5400000">
            <a:off x="2906033" y="5012069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rot="5400000">
            <a:off x="3589008" y="5012070"/>
            <a:ext cx="182128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1514370" y="2006169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1514370" y="2104716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408800" y="1960802"/>
            <a:ext cx="3126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14</a:t>
            </a:r>
          </a:p>
        </p:txBody>
      </p:sp>
      <p:cxnSp>
        <p:nvCxnSpPr>
          <p:cNvPr id="185" name="Straight Connector 184"/>
          <p:cNvCxnSpPr/>
          <p:nvPr/>
        </p:nvCxnSpPr>
        <p:spPr>
          <a:xfrm flipH="1">
            <a:off x="1514370" y="2346449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1514370" y="2429341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1408800" y="2289877"/>
            <a:ext cx="3126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9912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851" y="1318377"/>
            <a:ext cx="6073273" cy="710954"/>
          </a:xfrm>
          <a:prstGeom prst="rect">
            <a:avLst/>
          </a:prstGeom>
          <a:noFill/>
        </p:spPr>
        <p:txBody>
          <a:bodyPr wrap="square" lIns="33518" tIns="16759" rIns="33518" bIns="16759" rtlCol="0">
            <a:spAutoFit/>
          </a:bodyPr>
          <a:lstStyle/>
          <a:p>
            <a:r>
              <a:rPr lang="ko-KR" altLang="en-US" sz="44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끝</a:t>
            </a:r>
            <a:r>
              <a:rPr lang="en-US" altLang="ko-KR" sz="4400" smtClean="0">
                <a:solidFill>
                  <a:prstClr val="white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endParaRPr lang="en-US" altLang="ko-KR" sz="4400" dirty="0" smtClean="0">
              <a:solidFill>
                <a:prstClr val="white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05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226118" y="350026"/>
            <a:ext cx="2186793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latin typeface="NanumBarunGothicOTF" charset="-127"/>
                <a:ea typeface="NanumBarunGothicOTF" charset="-127"/>
                <a:cs typeface="NanumBarunGothicOTF" charset="-127"/>
              </a:rPr>
              <a:t>1. </a:t>
            </a:r>
            <a:r>
              <a:rPr lang="ko-KR" altLang="en-US" sz="1200">
                <a:latin typeface="NanumBarunGothicOTF" charset="-127"/>
                <a:ea typeface="NanumBarunGothicOTF" charset="-127"/>
                <a:cs typeface="NanumBarunGothicOTF" charset="-127"/>
              </a:rPr>
              <a:t>표기 규칙 </a:t>
            </a:r>
            <a:r>
              <a:rPr lang="en-US" altLang="ko-KR" sz="1200">
                <a:latin typeface="NanumBarunGothicOTF" charset="-127"/>
                <a:ea typeface="NanumBarunGothicOTF" charset="-127"/>
                <a:cs typeface="NanumBarunGothicOTF" charset="-127"/>
              </a:rPr>
              <a:t>&gt; 1.2 </a:t>
            </a:r>
            <a:r>
              <a:rPr lang="ko-KR" altLang="en-US" sz="1200">
                <a:latin typeface="NanumBarunGothicOTF" charset="-127"/>
                <a:ea typeface="NanumBarunGothicOTF" charset="-127"/>
                <a:cs typeface="NanumBarunGothicOTF" charset="-127"/>
              </a:rPr>
              <a:t>색깔 </a:t>
            </a:r>
            <a:r>
              <a:rPr lang="ko-KR" altLang="en-US" sz="1200" smtClean="0">
                <a:latin typeface="NanumBarunGothicOTF" charset="-127"/>
                <a:ea typeface="NanumBarunGothicOTF" charset="-127"/>
                <a:cs typeface="NanumBarunGothicOTF" charset="-127"/>
              </a:rPr>
              <a:t>표기</a:t>
            </a:r>
            <a:endParaRPr lang="en-US" sz="12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3993525" y="1052736"/>
            <a:ext cx="504056" cy="504056"/>
          </a:xfrm>
          <a:prstGeom prst="roundRect">
            <a:avLst/>
          </a:prstGeom>
          <a:solidFill>
            <a:schemeClr val="bg1"/>
          </a:solidFill>
          <a:ln w="6350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09415" y="980728"/>
            <a:ext cx="492418" cy="22056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기본색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896507" y="3433069"/>
            <a:ext cx="5501162" cy="2133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809415" y="3812282"/>
            <a:ext cx="492418" cy="22056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강조색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78303" y="1597552"/>
            <a:ext cx="542112" cy="38778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White 1</a:t>
            </a:r>
          </a:p>
          <a:p>
            <a:pPr algn="ctr">
              <a:lnSpc>
                <a:spcPct val="120000"/>
              </a:lnSpc>
            </a:pPr>
            <a:r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#ffffff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954577" y="1052736"/>
            <a:ext cx="504056" cy="504056"/>
          </a:xfrm>
          <a:prstGeom prst="roundRect">
            <a:avLst/>
          </a:prstGeom>
          <a:solidFill>
            <a:srgbClr val="F7F7F9"/>
          </a:solidFill>
          <a:ln w="6350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12411" y="1597552"/>
            <a:ext cx="617452" cy="38778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Gray 1</a:t>
            </a:r>
          </a:p>
          <a:p>
            <a:pPr algn="ctr">
              <a:lnSpc>
                <a:spcPct val="120000"/>
              </a:lnSpc>
            </a:pPr>
            <a:r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#cccccc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921964" y="1052736"/>
            <a:ext cx="504056" cy="504056"/>
          </a:xfrm>
          <a:prstGeom prst="roundRect">
            <a:avLst/>
          </a:prstGeom>
          <a:solidFill>
            <a:srgbClr val="BBBCB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79491" y="1597552"/>
            <a:ext cx="596613" cy="38778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Gray 3</a:t>
            </a:r>
          </a:p>
          <a:p>
            <a:pPr algn="ctr">
              <a:lnSpc>
                <a:spcPct val="120000"/>
              </a:lnSpc>
            </a:pPr>
            <a:r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#afb4ba</a:t>
            </a:r>
            <a:endParaRPr lang="en-US" sz="8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6883015" y="1065186"/>
            <a:ext cx="504056" cy="504056"/>
          </a:xfrm>
          <a:prstGeom prst="roundRect">
            <a:avLst/>
          </a:prstGeom>
          <a:solidFill>
            <a:srgbClr val="83838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30122" y="1610002"/>
            <a:ext cx="617454" cy="38778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Gray 4</a:t>
            </a:r>
          </a:p>
          <a:p>
            <a:pPr algn="ctr">
              <a:lnSpc>
                <a:spcPct val="120000"/>
              </a:lnSpc>
            </a:pPr>
            <a:r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#999999</a:t>
            </a:r>
            <a:endParaRPr lang="en-US" sz="8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976571" y="2136572"/>
            <a:ext cx="504056" cy="504056"/>
          </a:xfrm>
          <a:prstGeom prst="roundRect">
            <a:avLst/>
          </a:prstGeom>
          <a:solidFill>
            <a:srgbClr val="3437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21273" y="2681388"/>
            <a:ext cx="622262" cy="38778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Black 1</a:t>
            </a:r>
          </a:p>
          <a:p>
            <a:pPr algn="ctr">
              <a:lnSpc>
                <a:spcPct val="120000"/>
              </a:lnSpc>
            </a:pPr>
            <a:r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#44484e</a:t>
            </a:r>
            <a:endParaRPr lang="en-US" sz="8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993525" y="3895612"/>
            <a:ext cx="504056" cy="504056"/>
          </a:xfrm>
          <a:prstGeom prst="roundRect">
            <a:avLst/>
          </a:prstGeom>
          <a:solidFill>
            <a:srgbClr val="1BD23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39028" y="4440428"/>
            <a:ext cx="620659" cy="38778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Green 1</a:t>
            </a:r>
          </a:p>
          <a:p>
            <a:pPr algn="ctr">
              <a:lnSpc>
                <a:spcPct val="120000"/>
              </a:lnSpc>
            </a:pPr>
            <a:r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#00d650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4954577" y="2136572"/>
            <a:ext cx="504056" cy="504056"/>
          </a:xfrm>
          <a:prstGeom prst="roundRect">
            <a:avLst/>
          </a:prstGeom>
          <a:solidFill>
            <a:srgbClr val="29292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06493" y="2681388"/>
            <a:ext cx="607834" cy="383683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Black 2</a:t>
            </a:r>
          </a:p>
          <a:p>
            <a:pPr algn="ctr">
              <a:lnSpc>
                <a:spcPct val="120000"/>
              </a:lnSpc>
            </a:pPr>
            <a:r>
              <a:rPr lang="en-US" sz="8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#000000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26117" y="980728"/>
            <a:ext cx="2026493" cy="38778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색깔은 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HEX 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코드로 직접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표기하지 않고</a:t>
            </a:r>
            <a:endParaRPr lang="en-US" altLang="ko-KR" sz="8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en-US" sz="8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ID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를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부여해 표기한다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4976961" y="3895612"/>
            <a:ext cx="504056" cy="504056"/>
          </a:xfrm>
          <a:prstGeom prst="roundRect">
            <a:avLst/>
          </a:prstGeom>
          <a:solidFill>
            <a:srgbClr val="234CD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914449" y="4440428"/>
            <a:ext cx="636689" cy="38778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Blue 2</a:t>
            </a:r>
          </a:p>
          <a:p>
            <a:pPr algn="ctr">
              <a:lnSpc>
                <a:spcPct val="120000"/>
              </a:lnSpc>
            </a:pPr>
            <a:r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#2e65d9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3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226118" y="350026"/>
            <a:ext cx="2340681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latin typeface="NanumBarunGothicOTF" charset="-127"/>
                <a:ea typeface="NanumBarunGothicOTF" charset="-127"/>
                <a:cs typeface="NanumBarunGothicOTF" charset="-127"/>
              </a:rPr>
              <a:t>1.</a:t>
            </a:r>
            <a:r>
              <a:rPr lang="ko-KR" altLang="en-US" sz="1200">
                <a:latin typeface="NanumBarunGothicOTF" charset="-127"/>
                <a:ea typeface="NanumBarunGothicOTF" charset="-127"/>
                <a:cs typeface="NanumBarunGothicOTF" charset="-127"/>
              </a:rPr>
              <a:t> 표기 규칙 </a:t>
            </a:r>
            <a:r>
              <a:rPr lang="en-US" altLang="ko-KR" sz="1200">
                <a:latin typeface="NanumBarunGothicOTF" charset="-127"/>
                <a:ea typeface="NanumBarunGothicOTF" charset="-127"/>
                <a:cs typeface="NanumBarunGothicOTF" charset="-127"/>
              </a:rPr>
              <a:t>&gt; 1.3</a:t>
            </a:r>
            <a:r>
              <a:rPr lang="ko-KR" altLang="en-US" sz="1200">
                <a:latin typeface="NanumBarunGothicOTF" charset="-127"/>
                <a:ea typeface="NanumBarunGothicOTF" charset="-127"/>
                <a:cs typeface="NanumBarunGothicOTF" charset="-127"/>
              </a:rPr>
              <a:t> 수치와 </a:t>
            </a:r>
            <a:r>
              <a:rPr lang="ko-KR" altLang="en-US" sz="1200" smtClean="0">
                <a:latin typeface="NanumBarunGothicOTF" charset="-127"/>
                <a:ea typeface="NanumBarunGothicOTF" charset="-127"/>
                <a:cs typeface="NanumBarunGothicOTF" charset="-127"/>
              </a:rPr>
              <a:t>영역</a:t>
            </a:r>
            <a:endParaRPr lang="en-US" sz="12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6118" y="980728"/>
            <a:ext cx="2929082" cy="1569648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>
                <a:latin typeface="NanumBarunGothicOTF" charset="-127"/>
                <a:ea typeface="NanumBarunGothicOTF" charset="-127"/>
                <a:cs typeface="NanumBarunGothicOTF" charset="-127"/>
              </a:rPr>
              <a:t>요소의 크기와 여백은 숫자와 실선으로 표기한다</a:t>
            </a:r>
            <a:r>
              <a:rPr lang="en-US" altLang="ko-KR" sz="800">
                <a:latin typeface="NanumBarunGothicOTF" charset="-127"/>
                <a:ea typeface="NanumBarunGothicOTF" charset="-127"/>
                <a:cs typeface="NanumBarunGothicOTF" charset="-127"/>
              </a:rPr>
              <a:t>(</a:t>
            </a:r>
            <a:r>
              <a:rPr lang="ko-KR" altLang="en-US" sz="800">
                <a:latin typeface="NanumBarunGothicOTF" charset="-127"/>
                <a:ea typeface="NanumBarunGothicOTF" charset="-127"/>
                <a:cs typeface="NanumBarunGothicOTF" charset="-127"/>
              </a:rPr>
              <a:t>단위</a:t>
            </a:r>
            <a:r>
              <a:rPr lang="en-US" altLang="ko-KR" sz="800">
                <a:latin typeface="NanumBarunGothicOTF" charset="-127"/>
                <a:ea typeface="NanumBarunGothicOTF" charset="-127"/>
                <a:cs typeface="NanumBarunGothicOTF" charset="-127"/>
              </a:rPr>
              <a:t>: dp).</a:t>
            </a:r>
          </a:p>
          <a:p>
            <a:pPr>
              <a:lnSpc>
                <a:spcPct val="120000"/>
              </a:lnSpc>
            </a:pPr>
            <a:endParaRPr lang="en-US" altLang="ko-KR" sz="800" smtClean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800">
                <a:latin typeface="NanumBarunGothicOTF" charset="-127"/>
                <a:ea typeface="NanumBarunGothicOTF" charset="-127"/>
                <a:cs typeface="NanumBarunGothicOTF" charset="-127"/>
              </a:rPr>
              <a:t>요소의 영역은 유형별로 색깔을 다르게 표시해 구별한다</a:t>
            </a:r>
            <a:r>
              <a:rPr lang="en-US" altLang="ko-KR" sz="800"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800">
                <a:latin typeface="NanumBarunGothicOTF" charset="-127"/>
                <a:ea typeface="NanumBarunGothicOTF" charset="-127"/>
                <a:cs typeface="NanumBarunGothicOTF" charset="-127"/>
              </a:rPr>
              <a:t>이미지 영역은 빨간색으로 영역을 표시하고 번호를 붙인다</a:t>
            </a:r>
            <a:r>
              <a:rPr lang="en-US" altLang="ko-KR" sz="800"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800">
                <a:latin typeface="NanumBarunGothicOTF" charset="-127"/>
                <a:ea typeface="NanumBarunGothicOTF" charset="-127"/>
                <a:cs typeface="NanumBarunGothicOTF" charset="-127"/>
              </a:rPr>
              <a:t>텍스트 영역은 밝은 파란색으로 영역을 표시하고 번호를 붙인다</a:t>
            </a:r>
            <a:r>
              <a:rPr lang="en-US" altLang="ko-KR" sz="800">
                <a:latin typeface="NanumBarunGothicOTF" charset="-127"/>
                <a:ea typeface="NanumBarunGothicOTF" charset="-127"/>
                <a:cs typeface="NanumBarunGothicOTF" charset="-127"/>
              </a:rPr>
              <a:t>.</a:t>
            </a:r>
            <a:r>
              <a:rPr lang="ko-KR" altLang="en-US" sz="800"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endParaRPr lang="en-US" altLang="ko-KR" sz="8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번호를 붙인 영역에 대해서는 별도의 추가 설명을 작성해</a:t>
            </a:r>
            <a:endParaRPr lang="en-US" altLang="ko-KR" sz="800" smtClean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상세 </a:t>
            </a:r>
            <a:r>
              <a:rPr lang="ko-KR" altLang="en-US" sz="800">
                <a:latin typeface="NanumBarunGothicOTF" charset="-127"/>
                <a:ea typeface="NanumBarunGothicOTF" charset="-127"/>
                <a:cs typeface="NanumBarunGothicOTF" charset="-127"/>
              </a:rPr>
              <a:t>내용을 확인할 수 있게 한다</a:t>
            </a:r>
            <a:r>
              <a:rPr lang="en-US" altLang="ko-KR" sz="800">
                <a:latin typeface="NanumBarunGothicOTF" charset="-127"/>
                <a:ea typeface="NanumBarunGothicOTF" charset="-127"/>
                <a:cs typeface="NanumBarunGothicOTF" charset="-127"/>
              </a:rPr>
              <a:t>(</a:t>
            </a:r>
            <a:r>
              <a:rPr lang="ko-KR" altLang="en-US" sz="800">
                <a:latin typeface="NanumBarunGothicOTF" charset="-127"/>
                <a:ea typeface="NanumBarunGothicOTF" charset="-127"/>
                <a:cs typeface="NanumBarunGothicOTF" charset="-127"/>
              </a:rPr>
              <a:t>예</a:t>
            </a:r>
            <a:r>
              <a:rPr lang="en-US" altLang="ko-KR" sz="800">
                <a:latin typeface="NanumBarunGothicOTF" charset="-127"/>
                <a:ea typeface="NanumBarunGothicOTF" charset="-127"/>
                <a:cs typeface="NanumBarunGothicOTF" charset="-127"/>
              </a:rPr>
              <a:t>: </a:t>
            </a:r>
            <a:r>
              <a:rPr lang="ko-KR" altLang="en-US" sz="800">
                <a:latin typeface="NanumBarunGothicOTF" charset="-127"/>
                <a:ea typeface="NanumBarunGothicOTF" charset="-127"/>
                <a:cs typeface="NanumBarunGothicOTF" charset="-127"/>
              </a:rPr>
              <a:t>파일 이름</a:t>
            </a:r>
            <a:r>
              <a:rPr lang="en-US" altLang="ko-KR" sz="800">
                <a:latin typeface="NanumBarunGothicOTF" charset="-127"/>
                <a:ea typeface="NanumBarunGothicOTF" charset="-127"/>
                <a:cs typeface="NanumBarunGothicOTF" charset="-127"/>
              </a:rPr>
              <a:t>, </a:t>
            </a:r>
            <a:r>
              <a:rPr lang="ko-KR" altLang="en-US" sz="800">
                <a:latin typeface="NanumBarunGothicOTF" charset="-127"/>
                <a:ea typeface="NanumBarunGothicOTF" charset="-127"/>
                <a:cs typeface="NanumBarunGothicOTF" charset="-127"/>
              </a:rPr>
              <a:t>유형</a:t>
            </a:r>
            <a:r>
              <a:rPr lang="en-US" altLang="ko-KR" sz="800">
                <a:latin typeface="NanumBarunGothicOTF" charset="-127"/>
                <a:ea typeface="NanumBarunGothicOTF" charset="-127"/>
                <a:cs typeface="NanumBarunGothicOTF" charset="-127"/>
              </a:rPr>
              <a:t>, </a:t>
            </a:r>
            <a:r>
              <a:rPr lang="ko-KR" altLang="en-US" sz="800">
                <a:latin typeface="NanumBarunGothicOTF" charset="-127"/>
                <a:ea typeface="NanumBarunGothicOTF" charset="-127"/>
                <a:cs typeface="NanumBarunGothicOTF" charset="-127"/>
              </a:rPr>
              <a:t>이동 경로 등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).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155199" y="980728"/>
            <a:ext cx="952481" cy="38778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크기</a:t>
            </a:r>
            <a:r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(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너비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/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높이</a:t>
            </a:r>
            <a:r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)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  <a:p>
            <a:pPr>
              <a:lnSpc>
                <a:spcPct val="120000"/>
              </a:lnSpc>
            </a:pP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3155199" y="2940216"/>
            <a:ext cx="5699670" cy="2210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155199" y="3188206"/>
            <a:ext cx="731266" cy="22056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이미지 영역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3155199" y="4268703"/>
            <a:ext cx="5699670" cy="2210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155199" y="4502856"/>
            <a:ext cx="731266" cy="22056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텍스트 영역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91194" y="4580665"/>
            <a:ext cx="245443" cy="2102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tx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729117" y="4574864"/>
            <a:ext cx="2761377" cy="262800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729117" y="4863022"/>
            <a:ext cx="2761377" cy="262800"/>
          </a:xfrm>
          <a:prstGeom prst="rect">
            <a:avLst/>
          </a:prstGeom>
          <a:solidFill>
            <a:srgbClr val="00FFFF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717404" y="3388269"/>
            <a:ext cx="471600" cy="4716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4602776" y="3260214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887948" y="1749615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288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4848219" y="1765365"/>
            <a:ext cx="2418012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816790" y="1691308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56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7888798" y="1573605"/>
            <a:ext cx="0" cy="46800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155199" y="1634394"/>
            <a:ext cx="920421" cy="240054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여백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(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너비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/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높이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)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895497" y="1095941"/>
            <a:ext cx="3193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288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4848219" y="1105466"/>
            <a:ext cx="2418012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7816790" y="1031409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56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7888798" y="913706"/>
            <a:ext cx="0" cy="46800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266231" y="1025184"/>
            <a:ext cx="0" cy="16599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4848219" y="1025184"/>
            <a:ext cx="0" cy="16599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7816790" y="913706"/>
            <a:ext cx="145884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7816790" y="1380886"/>
            <a:ext cx="145884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6109741" y="3388269"/>
            <a:ext cx="471600" cy="4716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6113568" y="3900888"/>
            <a:ext cx="46777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6222348" y="3860238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56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6625397" y="3388269"/>
            <a:ext cx="0" cy="47160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6557919" y="3548246"/>
            <a:ext cx="2744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56</a:t>
            </a:r>
            <a:endParaRPr lang="en-US" sz="6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5995113" y="3260214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3155199" y="5401719"/>
            <a:ext cx="5699670" cy="2210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155199" y="5635872"/>
            <a:ext cx="731266" cy="220561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상세 가이드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629917" y="5810288"/>
            <a:ext cx="2910386" cy="467805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4487562" y="5711139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ko-KR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155199" y="2300506"/>
            <a:ext cx="1023013" cy="240054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정렬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(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가운데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/</a:t>
            </a:r>
            <a:r>
              <a:rPr lang="ko-KR" alt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r>
              <a:rPr lang="en-US" altLang="ko-KR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)</a:t>
            </a:r>
            <a:endParaRPr lang="en-US" sz="8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5501886" y="2197548"/>
            <a:ext cx="0" cy="554056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869977" y="2474576"/>
            <a:ext cx="1263818" cy="0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5128517" y="2393145"/>
            <a:ext cx="746738" cy="1628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가운데</a:t>
            </a:r>
            <a:r>
              <a:rPr 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, </a:t>
            </a:r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6351197" y="2474576"/>
            <a:ext cx="1038710" cy="0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7892549" y="2197548"/>
            <a:ext cx="0" cy="554056"/>
          </a:xfrm>
          <a:prstGeom prst="line">
            <a:avLst/>
          </a:prstGeom>
          <a:ln w="3175" cmpd="sng">
            <a:solidFill>
              <a:srgbClr val="FF0000"/>
            </a:solidFill>
            <a:prstDash val="dash"/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6643804" y="2393145"/>
            <a:ext cx="453496" cy="1628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중간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674896" y="2393145"/>
            <a:ext cx="429152" cy="1628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ko-KR" altLang="en-US" sz="600" smtClean="0">
                <a:latin typeface="NanumBarunGothicOTF" charset="-127"/>
                <a:ea typeface="NanumBarunGothicOTF" charset="-127"/>
                <a:cs typeface="NanumBarunGothicOTF" charset="-127"/>
              </a:rPr>
              <a:t>가운데</a:t>
            </a:r>
            <a:endParaRPr lang="en-US" sz="600" dirty="0" smtClean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67067" y="3388269"/>
            <a:ext cx="471600" cy="4716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532600" y="3524092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solidFill>
                  <a:srgbClr val="FB2737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72 x 72</a:t>
            </a:r>
            <a:endParaRPr lang="en-US" sz="800" dirty="0">
              <a:solidFill>
                <a:srgbClr val="FB2737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452439" y="3260214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 flipV="1">
            <a:off x="6581341" y="3866587"/>
            <a:ext cx="0" cy="82996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6112920" y="3866587"/>
            <a:ext cx="0" cy="82996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6586133" y="3388929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6586133" y="3856112"/>
            <a:ext cx="84963" cy="0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6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41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34734" y="3425344"/>
            <a:ext cx="8277466" cy="36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496" y="2564904"/>
            <a:ext cx="3680792" cy="646319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2</a:t>
            </a:r>
            <a:r>
              <a:rPr lang="en-US" altLang="ko-KR" sz="360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.</a:t>
            </a:r>
            <a:r>
              <a:rPr lang="ko-KR" altLang="en-US" sz="3600" smtClean="0">
                <a:solidFill>
                  <a:schemeClr val="bg1"/>
                </a:solidFill>
                <a:latin typeface="나눔바른고딕OTF"/>
                <a:ea typeface="나눔바른고딕OTF"/>
                <a:cs typeface="나눔바른고딕OTF"/>
              </a:rPr>
              <a:t> 공통 레이아웃</a:t>
            </a:r>
            <a:endParaRPr lang="en-US" sz="3600" dirty="0">
              <a:solidFill>
                <a:schemeClr val="bg1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496" y="3685915"/>
            <a:ext cx="1053469" cy="732496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800" smtClean="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2.1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배경 플레이트 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2.2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내비게이션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2.3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글꼴</a:t>
            </a:r>
          </a:p>
          <a:p>
            <a:pPr>
              <a:lnSpc>
                <a:spcPct val="130000"/>
              </a:lnSpc>
            </a:pPr>
            <a:r>
              <a:rPr lang="en-US" altLang="ko-KR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2.4 </a:t>
            </a:r>
            <a:r>
              <a:rPr lang="ko-KR" altLang="en-US" sz="800">
                <a:solidFill>
                  <a:srgbClr val="FFFFFF"/>
                </a:solidFill>
                <a:latin typeface="나눔바른고딕OTF"/>
                <a:ea typeface="나눔바른고딕OTF"/>
                <a:cs typeface="나눔바른고딕OTF"/>
              </a:rPr>
              <a:t>버튼</a:t>
            </a:r>
            <a:endParaRPr lang="en-US" altLang="ko-KR" sz="800" dirty="0">
              <a:solidFill>
                <a:srgbClr val="FFFFFF"/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7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91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802346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2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.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 공통 레이아웃 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2.1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 배경 플레이트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382316"/>
              </p:ext>
            </p:extLst>
          </p:nvPr>
        </p:nvGraphicFramePr>
        <p:xfrm>
          <a:off x="297067" y="5010158"/>
          <a:ext cx="8557802" cy="492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554"/>
                <a:gridCol w="979771"/>
                <a:gridCol w="979771"/>
                <a:gridCol w="3144140"/>
                <a:gridCol w="2955566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126 x 130</a:t>
                      </a:r>
                      <a:endParaRPr lang="en-US" sz="600" b="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gl_img_plate_shadow@2x.png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배경 플레이트의 그림자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8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4" name="Picture 3" descr="GC_01.Index2_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7" y="1196752"/>
            <a:ext cx="5632000" cy="316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29067" y="3888752"/>
            <a:ext cx="3155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4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341766" y="3940562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341766" y="4042573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341766" y="1621415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629083" y="1100547"/>
            <a:ext cx="6513" cy="699973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78674" y="948878"/>
            <a:ext cx="3155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24795" y="1523526"/>
            <a:ext cx="3155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669" y="1719037"/>
            <a:ext cx="50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smtClean="0">
                <a:solidFill>
                  <a:srgbClr val="FB2737"/>
                </a:solidFill>
                <a:latin typeface="Verdana"/>
                <a:cs typeface="Verdana"/>
              </a:rPr>
              <a:t>40 x 40</a:t>
            </a:r>
            <a:endParaRPr lang="en-US" altLang="ko-KR" sz="600" dirty="0" smtClean="0">
              <a:solidFill>
                <a:srgbClr val="FB2737"/>
              </a:solidFill>
              <a:latin typeface="Verdana"/>
              <a:cs typeface="Verdana"/>
            </a:endParaRPr>
          </a:p>
        </p:txBody>
      </p:sp>
      <p:pic>
        <p:nvPicPr>
          <p:cNvPr id="31" name="Picture 30" descr="gl_img_plate_shadow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64" y="1082406"/>
            <a:ext cx="1800000" cy="185714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96064" y="1918645"/>
            <a:ext cx="5984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smtClean="0">
                <a:solidFill>
                  <a:srgbClr val="FB2737"/>
                </a:solidFill>
                <a:latin typeface="Verdana"/>
                <a:cs typeface="Verdana"/>
              </a:rPr>
              <a:t>80 x 60</a:t>
            </a:r>
            <a:endParaRPr lang="en-US" altLang="ko-KR" sz="600" dirty="0" smtClean="0">
              <a:solidFill>
                <a:srgbClr val="FB2737"/>
              </a:solidFill>
              <a:latin typeface="Verdana"/>
              <a:cs typeface="Verdan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62227" y="2545786"/>
            <a:ext cx="3155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35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7657107" y="2442814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7657107" y="2815581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42114" y="1958956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23</a:t>
            </a:r>
          </a:p>
        </p:txBody>
      </p:sp>
      <p:cxnSp>
        <p:nvCxnSpPr>
          <p:cNvPr id="37" name="Straight Connector 36"/>
          <p:cNvCxnSpPr/>
          <p:nvPr/>
        </p:nvCxnSpPr>
        <p:spPr>
          <a:xfrm rot="5400000" flipH="1">
            <a:off x="6924150" y="2053140"/>
            <a:ext cx="17400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>
            <a:off x="6724766" y="2049232"/>
            <a:ext cx="17400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104644" y="1955047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23</a:t>
            </a:r>
          </a:p>
        </p:txBody>
      </p:sp>
      <p:cxnSp>
        <p:nvCxnSpPr>
          <p:cNvPr id="40" name="Straight Connector 39"/>
          <p:cNvCxnSpPr/>
          <p:nvPr/>
        </p:nvCxnSpPr>
        <p:spPr>
          <a:xfrm rot="5400000" flipH="1">
            <a:off x="8286680" y="2049231"/>
            <a:ext cx="17400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>
            <a:off x="8087296" y="2045323"/>
            <a:ext cx="174001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445621" y="1196752"/>
            <a:ext cx="245443" cy="210224"/>
          </a:xfrm>
          <a:prstGeom prst="round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162227" y="1298894"/>
            <a:ext cx="3155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35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7657107" y="1195922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7657107" y="1568689"/>
            <a:ext cx="701631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57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/>
          <p:cNvCxnSpPr/>
          <p:nvPr/>
        </p:nvCxnSpPr>
        <p:spPr>
          <a:xfrm flipV="1">
            <a:off x="297067" y="676692"/>
            <a:ext cx="8557802" cy="331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6118" y="350026"/>
            <a:ext cx="2597162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2.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공통 레이아웃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&gt; 2.2 </a:t>
            </a:r>
            <a:r>
              <a:rPr lang="ko-KR" altLang="en-US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/>
                <a:ea typeface="나눔바른고딕OTF"/>
                <a:cs typeface="나눔바른고딕OTF"/>
              </a:rPr>
              <a:t>내비게이션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/>
              <a:ea typeface="나눔바른고딕OTF"/>
              <a:cs typeface="나눔바른고딕OTF"/>
            </a:endParaRP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421075"/>
              </p:ext>
            </p:extLst>
          </p:nvPr>
        </p:nvGraphicFramePr>
        <p:xfrm>
          <a:off x="4716016" y="980448"/>
          <a:ext cx="4141411" cy="2582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67"/>
                <a:gridCol w="474145"/>
                <a:gridCol w="474145"/>
                <a:gridCol w="1521556"/>
                <a:gridCol w="1430298"/>
              </a:tblGrid>
              <a:tr h="234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번호</a:t>
                      </a:r>
                      <a:r>
                        <a:rPr 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 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유형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크기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상세 정보</a:t>
                      </a:r>
                      <a:endParaRPr lang="en-US" sz="6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62580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설명</a:t>
                      </a:r>
                      <a:endParaRPr lang="en-US" sz="6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779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1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-</a:t>
                      </a:r>
                      <a:endParaRPr lang="en-US" sz="600" b="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altLang="ko-KR" sz="600" b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gl_img_shadow@2x.png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내비게이션 영역 그림자</a:t>
                      </a:r>
                      <a:endParaRPr lang="en-US" altLang="ko-KR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2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40 x 40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gl_navi01_dimmed@2x.png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gl_navi01_normal@2x.png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gl_navi01_pressed@2x.png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홈 탭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3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40 x 40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gl_navi02_dimmed@2x.png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gl_navi02_normal@2x.png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gl_navi02_pressed@2x.png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공지 사항 탭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40 x 40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gl_navi03_dimmed@2x.png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gl_navi03_normal@2x.png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gl_navi03_pressed@2x.png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이벤트 탭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5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40 x 40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gl_navi04_dimmed@2x.png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gl_navi04_normal@2x.png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gl_navi04_pressed. @2xpng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통합 게시판 탭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6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40 x 40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gl_navi05_dimmed@2x.png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gl_navi05_normal@2x.png</a:t>
                      </a:r>
                    </a:p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gl_navi05_pressed@2x.png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baseline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프로필 탭 버튼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7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40 x 40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gl_navi_none@2x.png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빈 영역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2005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8</a:t>
                      </a:r>
                      <a:endParaRPr lang="en-US" sz="600" dirty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이미지</a:t>
                      </a:r>
                      <a:endParaRPr 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40 x 40</a:t>
                      </a:r>
                      <a:endParaRPr 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7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gl_icon_new@2x.png</a:t>
                      </a: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smtClean="0">
                          <a:solidFill>
                            <a:schemeClr val="tx1"/>
                          </a:solidFill>
                          <a:latin typeface="나눔바른고딕OTF"/>
                          <a:ea typeface="나눔바른고딕OTF"/>
                          <a:cs typeface="나눔바른고딕OTF"/>
                        </a:rPr>
                        <a:t>새 글 표시 아이콘</a:t>
                      </a:r>
                      <a:endParaRPr lang="en-US" altLang="en-US" sz="600" dirty="0" smtClean="0">
                        <a:solidFill>
                          <a:schemeClr val="tx1"/>
                        </a:solidFill>
                        <a:latin typeface="나눔바른고딕OTF"/>
                        <a:ea typeface="나눔바른고딕OTF"/>
                        <a:cs typeface="나눔바른고딕OTF"/>
                      </a:endParaRPr>
                    </a:p>
                  </a:txBody>
                  <a:tcPr marL="34286" marR="34286" marT="15432" marB="15432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39" y="1268760"/>
            <a:ext cx="504000" cy="5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39" y="1830422"/>
            <a:ext cx="504000" cy="50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939" y="2392084"/>
            <a:ext cx="504000" cy="5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939" y="2953746"/>
            <a:ext cx="504000" cy="5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939" y="3515408"/>
            <a:ext cx="504000" cy="504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691064" y="6356351"/>
            <a:ext cx="2057400" cy="365125"/>
          </a:xfrm>
        </p:spPr>
        <p:txBody>
          <a:bodyPr/>
          <a:lstStyle/>
          <a:p>
            <a:fld id="{649B5FC8-F796-1640-A67C-4E27C813296B}" type="slidenum">
              <a:rPr lang="en-US" sz="800" smtClean="0">
                <a:latin typeface="NanumBarunGothicOTF" charset="-127"/>
                <a:ea typeface="NanumBarunGothicOTF" charset="-127"/>
                <a:cs typeface="NanumBarunGothicOTF" charset="-127"/>
              </a:rPr>
              <a:t>9</a:t>
            </a:fld>
            <a:endParaRPr lang="en-US" sz="80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254" y="1268760"/>
            <a:ext cx="1003636" cy="331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54" y="5358014"/>
            <a:ext cx="648000" cy="648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713755" y="5923116"/>
            <a:ext cx="360047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13755" y="5996728"/>
            <a:ext cx="360047" cy="1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8059" y="6031816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6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5400000" flipH="1">
            <a:off x="800724" y="5924615"/>
            <a:ext cx="3390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>
            <a:off x="717769" y="5920707"/>
            <a:ext cx="339079" cy="2"/>
          </a:xfrm>
          <a:prstGeom prst="line">
            <a:avLst/>
          </a:prstGeom>
          <a:ln w="3175" cmpd="sng">
            <a:solidFill>
              <a:srgbClr val="FB2737"/>
            </a:solidFill>
            <a:head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48871" y="5863801"/>
            <a:ext cx="3451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>
                <a:solidFill>
                  <a:srgbClr val="FB2737"/>
                </a:solidFill>
                <a:latin typeface="Verdana"/>
                <a:cs typeface="Verdana"/>
              </a:rPr>
              <a:t>6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268980" y="5712892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8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5742" y="5720212"/>
            <a:ext cx="586982" cy="19638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70262" y="1410792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1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-678827" y="2826724"/>
            <a:ext cx="3312312" cy="19638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11" name="Picture 10" descr="gl_navi_non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39" y="4077072"/>
            <a:ext cx="504000" cy="504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986939" y="980448"/>
            <a:ext cx="6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작동 안 함</a:t>
            </a:r>
            <a:endParaRPr lang="en-US" sz="8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87824" y="980448"/>
            <a:ext cx="52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기본</a:t>
            </a:r>
            <a:endParaRPr lang="en-US" sz="800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02049" y="980448"/>
            <a:ext cx="52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latin typeface="+mj-lt"/>
              </a:rPr>
              <a:t>눌림</a:t>
            </a:r>
            <a:endParaRPr lang="en-US" sz="800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268760"/>
            <a:ext cx="504000" cy="504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830422"/>
            <a:ext cx="504000" cy="504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392084"/>
            <a:ext cx="504000" cy="504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2953746"/>
            <a:ext cx="504000" cy="504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3515408"/>
            <a:ext cx="504000" cy="504000"/>
          </a:xfrm>
          <a:prstGeom prst="rect">
            <a:avLst/>
          </a:prstGeom>
        </p:spPr>
      </p:pic>
      <p:pic>
        <p:nvPicPr>
          <p:cNvPr id="34" name="Picture 33" descr="gl_navi_non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077072"/>
            <a:ext cx="504000" cy="504000"/>
          </a:xfrm>
          <a:prstGeom prst="rect">
            <a:avLst/>
          </a:prstGeom>
        </p:spPr>
      </p:pic>
      <p:pic>
        <p:nvPicPr>
          <p:cNvPr id="12" name="Picture 11" descr="gl_navi1_press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64" y="1268760"/>
            <a:ext cx="504000" cy="504000"/>
          </a:xfrm>
          <a:prstGeom prst="rect">
            <a:avLst/>
          </a:prstGeom>
        </p:spPr>
      </p:pic>
      <p:pic>
        <p:nvPicPr>
          <p:cNvPr id="22" name="Picture 21" descr="gl_navi2_press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64" y="1830422"/>
            <a:ext cx="504000" cy="504000"/>
          </a:xfrm>
          <a:prstGeom prst="rect">
            <a:avLst/>
          </a:prstGeom>
        </p:spPr>
      </p:pic>
      <p:pic>
        <p:nvPicPr>
          <p:cNvPr id="25" name="Picture 24" descr="gl_navi3_presse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64" y="2392084"/>
            <a:ext cx="504000" cy="504000"/>
          </a:xfrm>
          <a:prstGeom prst="rect">
            <a:avLst/>
          </a:prstGeom>
        </p:spPr>
      </p:pic>
      <p:pic>
        <p:nvPicPr>
          <p:cNvPr id="35" name="Picture 34" descr="gl_navi4_pressed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64" y="2953746"/>
            <a:ext cx="504000" cy="504000"/>
          </a:xfrm>
          <a:prstGeom prst="rect">
            <a:avLst/>
          </a:prstGeom>
        </p:spPr>
      </p:pic>
      <p:pic>
        <p:nvPicPr>
          <p:cNvPr id="36" name="Picture 35" descr="gl_navi5_pressed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64" y="3515408"/>
            <a:ext cx="504000" cy="504000"/>
          </a:xfrm>
          <a:prstGeom prst="rect">
            <a:avLst/>
          </a:prstGeom>
        </p:spPr>
      </p:pic>
      <p:pic>
        <p:nvPicPr>
          <p:cNvPr id="40" name="Picture 39" descr="gl_navi_non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64" y="4077072"/>
            <a:ext cx="504000" cy="504000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1730447" y="1410792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2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730447" y="1996224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3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730447" y="2550136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4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730447" y="3118816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5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730447" y="3674560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6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730447" y="4221088"/>
            <a:ext cx="245443" cy="210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kern="1200" dirty="0" smtClean="0">
                <a:solidFill>
                  <a:schemeClr val="bg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7</a:t>
            </a:r>
            <a:endParaRPr lang="en-US" sz="800" kern="1200" dirty="0">
              <a:solidFill>
                <a:schemeClr val="bg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0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3095</TotalTime>
  <Words>4863</Words>
  <Application>Microsoft Office PowerPoint</Application>
  <PresentationFormat>화면 슬라이드 쇼(4:3)</PresentationFormat>
  <Paragraphs>1983</Paragraphs>
  <Slides>44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박춘권</cp:lastModifiedBy>
  <cp:revision>272</cp:revision>
  <cp:lastPrinted>2015-12-22T01:05:01Z</cp:lastPrinted>
  <dcterms:created xsi:type="dcterms:W3CDTF">2015-10-06T01:46:04Z</dcterms:created>
  <dcterms:modified xsi:type="dcterms:W3CDTF">2015-12-23T02:54:18Z</dcterms:modified>
</cp:coreProperties>
</file>